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6"/>
  </p:notesMasterIdLst>
  <p:handoutMasterIdLst>
    <p:handoutMasterId r:id="rId17"/>
  </p:handoutMasterIdLst>
  <p:sldIdLst>
    <p:sldId id="283" r:id="rId5"/>
    <p:sldId id="284" r:id="rId6"/>
    <p:sldId id="285" r:id="rId7"/>
    <p:sldId id="286" r:id="rId8"/>
    <p:sldId id="291" r:id="rId9"/>
    <p:sldId id="292" r:id="rId10"/>
    <p:sldId id="293" r:id="rId11"/>
    <p:sldId id="294" r:id="rId12"/>
    <p:sldId id="295" r:id="rId13"/>
    <p:sldId id="296" r:id="rId14"/>
    <p:sldId id="29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88" autoAdjust="0"/>
  </p:normalViewPr>
  <p:slideViewPr>
    <p:cSldViewPr>
      <p:cViewPr varScale="1">
        <p:scale>
          <a:sx n="118" d="100"/>
          <a:sy n="118" d="100"/>
        </p:scale>
        <p:origin x="81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73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4980"/>
          </a:xfrm>
          <a:prstGeom prst="rect">
            <a:avLst/>
          </a:prstGeom>
        </p:spPr>
        <p:txBody>
          <a:bodyPr vert="horz" lIns="91440" tIns="45720" rIns="91440" bIns="45720" rtlCol="0"/>
          <a:lstStyle>
            <a:lvl1pPr algn="r">
              <a:defRPr sz="1200"/>
            </a:lvl1pPr>
          </a:lstStyle>
          <a:p>
            <a:fld id="{0D423978-0794-44DA-A6AA-3F2EDA03C372}" type="datetimeFigureOut">
              <a:rPr lang="en-US" smtClean="0"/>
              <a:t>10/30/2013</a:t>
            </a:fld>
            <a:endParaRPr lang="en-US" dirty="0"/>
          </a:p>
        </p:txBody>
      </p:sp>
      <p:sp>
        <p:nvSpPr>
          <p:cNvPr id="4" name="Footer Placeholder 3"/>
          <p:cNvSpPr>
            <a:spLocks noGrp="1"/>
          </p:cNvSpPr>
          <p:nvPr>
            <p:ph type="ftr" sz="quarter" idx="2"/>
          </p:nvPr>
        </p:nvSpPr>
        <p:spPr>
          <a:xfrm>
            <a:off x="2" y="8829824"/>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824"/>
            <a:ext cx="3038475" cy="464980"/>
          </a:xfrm>
          <a:prstGeom prst="rect">
            <a:avLst/>
          </a:prstGeom>
        </p:spPr>
        <p:txBody>
          <a:bodyPr vert="horz" lIns="91440" tIns="45720" rIns="91440" bIns="45720" rtlCol="0" anchor="b"/>
          <a:lstStyle>
            <a:lvl1pPr algn="r">
              <a:defRPr sz="1200"/>
            </a:lvl1pPr>
          </a:lstStyle>
          <a:p>
            <a:fld id="{0E38FDF5-275A-4EDC-A48E-41517909318E}" type="slidenum">
              <a:rPr lang="en-US" smtClean="0"/>
              <a:t>‹#›</a:t>
            </a:fld>
            <a:endParaRPr lang="en-US" dirty="0"/>
          </a:p>
        </p:txBody>
      </p:sp>
    </p:spTree>
    <p:extLst>
      <p:ext uri="{BB962C8B-B14F-4D97-AF65-F5344CB8AC3E}">
        <p14:creationId xmlns:p14="http://schemas.microsoft.com/office/powerpoint/2010/main" val="201802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0CFBCCAD-46BF-4694-8175-CE65516DB69F}" type="datetimeFigureOut">
              <a:rPr lang="en-US" smtClean="0"/>
              <a:t>10/30/2013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0CF1D75A-8E30-494C-8076-6E17AA35802D}" type="slidenum">
              <a:rPr lang="en-US" smtClean="0"/>
              <a:t>‹#›</a:t>
            </a:fld>
            <a:endParaRPr lang="en-US" dirty="0"/>
          </a:p>
        </p:txBody>
      </p:sp>
    </p:spTree>
    <p:extLst>
      <p:ext uri="{BB962C8B-B14F-4D97-AF65-F5344CB8AC3E}">
        <p14:creationId xmlns:p14="http://schemas.microsoft.com/office/powerpoint/2010/main" val="85705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1</a:t>
            </a:fld>
            <a:endParaRPr lang="en-US"/>
          </a:p>
        </p:txBody>
      </p:sp>
    </p:spTree>
    <p:extLst>
      <p:ext uri="{BB962C8B-B14F-4D97-AF65-F5344CB8AC3E}">
        <p14:creationId xmlns:p14="http://schemas.microsoft.com/office/powerpoint/2010/main" val="290889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2</a:t>
            </a:fld>
            <a:endParaRPr lang="en-US"/>
          </a:p>
        </p:txBody>
      </p:sp>
    </p:spTree>
    <p:extLst>
      <p:ext uri="{BB962C8B-B14F-4D97-AF65-F5344CB8AC3E}">
        <p14:creationId xmlns:p14="http://schemas.microsoft.com/office/powerpoint/2010/main" val="2515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3</a:t>
            </a:fld>
            <a:endParaRPr lang="en-US"/>
          </a:p>
        </p:txBody>
      </p:sp>
    </p:spTree>
    <p:extLst>
      <p:ext uri="{BB962C8B-B14F-4D97-AF65-F5344CB8AC3E}">
        <p14:creationId xmlns:p14="http://schemas.microsoft.com/office/powerpoint/2010/main" val="338296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4</a:t>
            </a:fld>
            <a:endParaRPr lang="en-US"/>
          </a:p>
        </p:txBody>
      </p:sp>
    </p:spTree>
    <p:extLst>
      <p:ext uri="{BB962C8B-B14F-4D97-AF65-F5344CB8AC3E}">
        <p14:creationId xmlns:p14="http://schemas.microsoft.com/office/powerpoint/2010/main" val="147122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5</a:t>
            </a:fld>
            <a:endParaRPr lang="en-US"/>
          </a:p>
        </p:txBody>
      </p:sp>
    </p:spTree>
    <p:extLst>
      <p:ext uri="{BB962C8B-B14F-4D97-AF65-F5344CB8AC3E}">
        <p14:creationId xmlns:p14="http://schemas.microsoft.com/office/powerpoint/2010/main" val="64383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6</a:t>
            </a:fld>
            <a:endParaRPr lang="en-US"/>
          </a:p>
        </p:txBody>
      </p:sp>
    </p:spTree>
    <p:extLst>
      <p:ext uri="{BB962C8B-B14F-4D97-AF65-F5344CB8AC3E}">
        <p14:creationId xmlns:p14="http://schemas.microsoft.com/office/powerpoint/2010/main" val="250203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7</a:t>
            </a:fld>
            <a:endParaRPr lang="en-US"/>
          </a:p>
        </p:txBody>
      </p:sp>
    </p:spTree>
    <p:extLst>
      <p:ext uri="{BB962C8B-B14F-4D97-AF65-F5344CB8AC3E}">
        <p14:creationId xmlns:p14="http://schemas.microsoft.com/office/powerpoint/2010/main" val="1915833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8</a:t>
            </a:fld>
            <a:endParaRPr lang="en-US"/>
          </a:p>
        </p:txBody>
      </p:sp>
    </p:spTree>
    <p:extLst>
      <p:ext uri="{BB962C8B-B14F-4D97-AF65-F5344CB8AC3E}">
        <p14:creationId xmlns:p14="http://schemas.microsoft.com/office/powerpoint/2010/main" val="188303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992F92-3ACA-430B-9F9B-2A935DB1496D}" type="slidenum">
              <a:rPr lang="en-US" smtClean="0"/>
              <a:t>9</a:t>
            </a:fld>
            <a:endParaRPr lang="en-US"/>
          </a:p>
        </p:txBody>
      </p:sp>
    </p:spTree>
    <p:extLst>
      <p:ext uri="{BB962C8B-B14F-4D97-AF65-F5344CB8AC3E}">
        <p14:creationId xmlns:p14="http://schemas.microsoft.com/office/powerpoint/2010/main" val="2710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267831-9427-458B-9524-208A55FED05A}" type="slidenum">
              <a:rPr lang="en-US"/>
              <a:pPr>
                <a:defRPr/>
              </a:pPr>
              <a:t>‹#›</a:t>
            </a:fld>
            <a:endParaRPr 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4603516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1FDDEF-8A1F-4EF3-844E-8CE7CFDD96A7}" type="slidenum">
              <a:rPr lang="en-US"/>
              <a:pPr>
                <a:defRPr/>
              </a:pPr>
              <a:t>‹#›</a:t>
            </a:fld>
            <a:endParaRPr 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4951767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30A4CF3-9424-4183-968E-CB9A19F0C6E7}" type="slidenum">
              <a:rPr lang="en-US"/>
              <a:pPr>
                <a:defRPr/>
              </a:pPr>
              <a:t>‹#›</a:t>
            </a:fld>
            <a:endParaRPr 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8153279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C94E0A2-DA08-45E1-A980-A017256E4619}" type="slidenum">
              <a:rPr lang="en-US"/>
              <a:pPr>
                <a:defRPr/>
              </a:pPr>
              <a:t>‹#›</a:t>
            </a:fld>
            <a:endParaRPr 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0147863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D5B473C-7CE5-4883-B570-8D09BE6B1E93}" type="slidenum">
              <a:rPr lang="en-US"/>
              <a:pPr>
                <a:defRPr/>
              </a:pPr>
              <a:t>‹#›</a:t>
            </a:fld>
            <a:endParaRPr 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0830259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2B13EFB-D0A9-4EE6-B1B8-724EEF3C834D}" type="slidenum">
              <a:rPr lang="en-US"/>
              <a:pPr>
                <a:defRPr/>
              </a:pPr>
              <a:t>‹#›</a:t>
            </a:fld>
            <a:endParaRPr lang="en-US" dirty="0"/>
          </a:p>
        </p:txBody>
      </p:sp>
      <p:sp>
        <p:nvSpPr>
          <p:cNvPr id="6"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13744196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B4BBA1B-C0E0-45B6-9703-BDF238E11883}" type="slidenum">
              <a:rPr lang="en-US"/>
              <a:pPr>
                <a:defRPr/>
              </a:pPr>
              <a:t>‹#›</a:t>
            </a:fld>
            <a:endParaRPr lang="en-US" dirty="0"/>
          </a:p>
        </p:txBody>
      </p:sp>
      <p:sp>
        <p:nvSpPr>
          <p:cNvPr id="8"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66861090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FE04F62-F3B9-48D3-BF8D-64C267B3DB7B}" type="slidenum">
              <a:rPr lang="en-US"/>
              <a:pPr>
                <a:defRPr/>
              </a:pPr>
              <a:t>‹#›</a:t>
            </a:fld>
            <a:endParaRPr lang="en-US" dirty="0"/>
          </a:p>
        </p:txBody>
      </p:sp>
      <p:sp>
        <p:nvSpPr>
          <p:cNvPr id="4"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94509748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0020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B35325-6E0D-4188-A8C6-527198979046}" type="slidenum">
              <a:rPr lang="en-US"/>
              <a:pPr>
                <a:defRPr/>
              </a:pPr>
              <a:t>‹#›</a:t>
            </a:fld>
            <a:endParaRPr lang="en-US" dirty="0"/>
          </a:p>
        </p:txBody>
      </p:sp>
      <p:sp>
        <p:nvSpPr>
          <p:cNvPr id="6"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42610842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E610FF-0645-4BAD-8E2A-C7AA9CC168BA}" type="slidenum">
              <a:rPr lang="en-US"/>
              <a:pPr>
                <a:defRPr/>
              </a:pPr>
              <a:t>‹#›</a:t>
            </a:fld>
            <a:endParaRPr lang="en-US" dirty="0"/>
          </a:p>
        </p:txBody>
      </p:sp>
      <p:sp>
        <p:nvSpPr>
          <p:cNvPr id="6" name="Rectangle 10"/>
          <p:cNvSpPr>
            <a:spLocks noGrp="1" noChangeArrowheads="1"/>
          </p:cNvSpPr>
          <p:nvPr>
            <p:ph type="dt" sz="half"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1596982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934200" y="64008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Arial" pitchFamily="34" charset="0"/>
              </a:defRPr>
            </a:lvl1pPr>
          </a:lstStyle>
          <a:p>
            <a:pPr fontAlgn="base">
              <a:spcBef>
                <a:spcPct val="0"/>
              </a:spcBef>
              <a:spcAft>
                <a:spcPct val="0"/>
              </a:spcAft>
              <a:defRPr/>
            </a:pPr>
            <a:fld id="{777177ED-0F01-4D1B-B0E2-61268D455950}" type="slidenum">
              <a:rPr lang="en-US">
                <a:solidFill>
                  <a:srgbClr val="6699FF"/>
                </a:solidFill>
              </a:rPr>
              <a:pPr fontAlgn="base">
                <a:spcBef>
                  <a:spcPct val="0"/>
                </a:spcBef>
                <a:spcAft>
                  <a:spcPct val="0"/>
                </a:spcAft>
                <a:defRPr/>
              </a:pPr>
              <a:t>‹#›</a:t>
            </a:fld>
            <a:endParaRPr lang="en-US" dirty="0">
              <a:solidFill>
                <a:srgbClr val="6699FF"/>
              </a:solidFill>
            </a:endParaRPr>
          </a:p>
        </p:txBody>
      </p:sp>
      <p:pic>
        <p:nvPicPr>
          <p:cNvPr id="1027" name="Picture 7"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34" name="Rectangle 10"/>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pitchFamily="34" charset="0"/>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3868271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Agency for Persons with Disabilities</a:t>
            </a:r>
            <a:endParaRPr lang="en-US" dirty="0"/>
          </a:p>
        </p:txBody>
      </p:sp>
      <p:sp>
        <p:nvSpPr>
          <p:cNvPr id="3" name="Subtitle 2"/>
          <p:cNvSpPr>
            <a:spLocks noGrp="1"/>
          </p:cNvSpPr>
          <p:nvPr>
            <p:ph type="subTitle" idx="1"/>
          </p:nvPr>
        </p:nvSpPr>
        <p:spPr/>
        <p:txBody>
          <a:bodyPr>
            <a:normAutofit/>
          </a:bodyPr>
          <a:lstStyle/>
          <a:p>
            <a:r>
              <a:rPr lang="en-US" sz="3000" dirty="0"/>
              <a:t>Legislative Budget Request for Fiscal Year 2014-2015</a:t>
            </a:r>
          </a:p>
        </p:txBody>
      </p:sp>
    </p:spTree>
    <p:extLst>
      <p:ext uri="{BB962C8B-B14F-4D97-AF65-F5344CB8AC3E}">
        <p14:creationId xmlns:p14="http://schemas.microsoft.com/office/powerpoint/2010/main" val="2128270859"/>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vert="horz" lIns="68580" tIns="34290" rIns="68580" bIns="34290" rtlCol="0" anchor="ctr">
            <a:noAutofit/>
          </a:bodyPr>
          <a:lstStyle/>
          <a:p>
            <a:pPr eaLnBrk="1" hangingPunct="1">
              <a:lnSpc>
                <a:spcPct val="90000"/>
              </a:lnSpc>
            </a:pPr>
            <a:r>
              <a:rPr lang="en-US" sz="2000" b="1" kern="1200" dirty="0">
                <a:solidFill>
                  <a:schemeClr val="tx1"/>
                </a:solidFill>
              </a:rPr>
              <a:t>Schedule VIIIB – Agency Reductions</a:t>
            </a:r>
          </a:p>
        </p:txBody>
      </p:sp>
      <p:sp>
        <p:nvSpPr>
          <p:cNvPr id="3" name="Content Placeholder 2"/>
          <p:cNvSpPr>
            <a:spLocks noGrp="1"/>
          </p:cNvSpPr>
          <p:nvPr>
            <p:ph idx="1"/>
          </p:nvPr>
        </p:nvSpPr>
        <p:spPr>
          <a:xfrm>
            <a:off x="457200" y="1981200"/>
            <a:ext cx="8229600" cy="2971800"/>
          </a:xfrm>
        </p:spPr>
        <p:txBody>
          <a:bodyPr>
            <a:normAutofit/>
          </a:bodyPr>
          <a:lstStyle/>
          <a:p>
            <a:r>
              <a:rPr lang="en-US" sz="1400" dirty="0" smtClean="0"/>
              <a:t>A reduction of $128,411  Operations and Maintenance Trust Fund - Reduction in Administration - </a:t>
            </a:r>
            <a:r>
              <a:rPr lang="en-US" sz="1400" dirty="0"/>
              <a:t>Funding in this category </a:t>
            </a:r>
            <a:r>
              <a:rPr lang="en-US" sz="1400" dirty="0" smtClean="0"/>
              <a:t>is provided </a:t>
            </a:r>
            <a:r>
              <a:rPr lang="en-US" sz="1400" dirty="0"/>
              <a:t>for Home and Community Services administration costs that are associated with services to individuals </a:t>
            </a:r>
            <a:r>
              <a:rPr lang="en-US" sz="1400" dirty="0" smtClean="0"/>
              <a:t>with developmental </a:t>
            </a:r>
            <a:r>
              <a:rPr lang="en-US" sz="1400" dirty="0"/>
              <a:t>disabilities as defined in Chapter 393, Florida Statutes</a:t>
            </a:r>
            <a:r>
              <a:rPr lang="en-US" sz="1400" dirty="0" smtClean="0"/>
              <a:t>.</a:t>
            </a:r>
          </a:p>
          <a:p>
            <a:pPr marL="0" indent="0">
              <a:buNone/>
            </a:pPr>
            <a:endParaRPr lang="en-US" sz="1400" dirty="0" smtClean="0"/>
          </a:p>
          <a:p>
            <a:r>
              <a:rPr lang="en-US" sz="1400" dirty="0" smtClean="0"/>
              <a:t>A reduction of $24 million General Revenue – This reduction is in the Home and Community Based Services category.  Since </a:t>
            </a:r>
            <a:r>
              <a:rPr lang="en-US" sz="1400" dirty="0"/>
              <a:t>82 percent of the Agency’s recurring </a:t>
            </a:r>
            <a:r>
              <a:rPr lang="en-US" sz="1400" dirty="0" smtClean="0"/>
              <a:t>budget is in this category, </a:t>
            </a:r>
            <a:r>
              <a:rPr lang="en-US" sz="1400" dirty="0"/>
              <a:t>it was </a:t>
            </a:r>
            <a:r>
              <a:rPr lang="en-US" sz="1400" dirty="0" smtClean="0"/>
              <a:t>impossible to </a:t>
            </a:r>
            <a:r>
              <a:rPr lang="en-US" sz="1400" dirty="0"/>
              <a:t>meet the reduction target without presenting options that would result in reductions to this category</a:t>
            </a:r>
            <a:r>
              <a:rPr lang="en-US" sz="1400" dirty="0" smtClean="0"/>
              <a:t>. </a:t>
            </a:r>
            <a:r>
              <a:rPr lang="en-US" sz="1400" dirty="0"/>
              <a:t>It is likely </a:t>
            </a:r>
            <a:r>
              <a:rPr lang="en-US" sz="1400" dirty="0" smtClean="0"/>
              <a:t>that some </a:t>
            </a:r>
            <a:r>
              <a:rPr lang="en-US" sz="1400" dirty="0"/>
              <a:t>individuals will have quite dramatic service reductions as the essential health and safety services are </a:t>
            </a:r>
            <a:r>
              <a:rPr lang="en-US" sz="1400" dirty="0" smtClean="0"/>
              <a:t>given funding </a:t>
            </a:r>
            <a:r>
              <a:rPr lang="en-US" sz="1400" dirty="0"/>
              <a:t>priority. </a:t>
            </a:r>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10</a:t>
            </a:fld>
            <a:endParaRPr lang="en-US" dirty="0"/>
          </a:p>
        </p:txBody>
      </p:sp>
    </p:spTree>
    <p:extLst>
      <p:ext uri="{BB962C8B-B14F-4D97-AF65-F5344CB8AC3E}">
        <p14:creationId xmlns:p14="http://schemas.microsoft.com/office/powerpoint/2010/main" val="70743883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643" y="1143000"/>
            <a:ext cx="7403816" cy="960668"/>
          </a:xfrm>
        </p:spPr>
        <p:txBody>
          <a:bodyPr vert="horz" lIns="68580" tIns="34290" rIns="68580" bIns="34290" rtlCol="0" anchor="ctr">
            <a:noAutofit/>
          </a:bodyPr>
          <a:lstStyle/>
          <a:p>
            <a:pPr eaLnBrk="1" hangingPunct="1">
              <a:lnSpc>
                <a:spcPct val="90000"/>
              </a:lnSpc>
            </a:pPr>
            <a:r>
              <a:rPr lang="en-US" sz="2000" b="1" kern="1200" dirty="0">
                <a:solidFill>
                  <a:schemeClr val="tx1"/>
                </a:solidFill>
              </a:rPr>
              <a:t>Schedule VIIIC – Funding Reprioritizations</a:t>
            </a:r>
          </a:p>
        </p:txBody>
      </p:sp>
      <p:sp>
        <p:nvSpPr>
          <p:cNvPr id="3" name="Content Placeholder 2"/>
          <p:cNvSpPr>
            <a:spLocks noGrp="1"/>
          </p:cNvSpPr>
          <p:nvPr>
            <p:ph idx="1"/>
          </p:nvPr>
        </p:nvSpPr>
        <p:spPr>
          <a:xfrm>
            <a:off x="304800" y="2057400"/>
            <a:ext cx="8610600" cy="4380722"/>
          </a:xfrm>
        </p:spPr>
        <p:txBody>
          <a:bodyPr>
            <a:noAutofit/>
          </a:bodyPr>
          <a:lstStyle/>
          <a:p>
            <a:pPr>
              <a:spcBef>
                <a:spcPts val="0"/>
              </a:spcBef>
            </a:pPr>
            <a:r>
              <a:rPr lang="en-US" sz="1400" b="1" dirty="0" smtClean="0"/>
              <a:t>Monitoring of Empty Group Homes – </a:t>
            </a:r>
          </a:p>
          <a:p>
            <a:pPr lvl="1">
              <a:spcBef>
                <a:spcPts val="0"/>
              </a:spcBef>
            </a:pPr>
            <a:r>
              <a:rPr lang="en-US" sz="1200" dirty="0" smtClean="0"/>
              <a:t>The Agency monitors </a:t>
            </a:r>
            <a:r>
              <a:rPr lang="en-US" sz="1200" dirty="0"/>
              <a:t>empty group homes on a quarterly basis. </a:t>
            </a:r>
            <a:endParaRPr lang="en-US" sz="1200" dirty="0" smtClean="0"/>
          </a:p>
          <a:p>
            <a:pPr lvl="1">
              <a:spcBef>
                <a:spcPts val="0"/>
              </a:spcBef>
            </a:pPr>
            <a:r>
              <a:rPr lang="en-US" sz="1200" dirty="0" smtClean="0"/>
              <a:t>If </a:t>
            </a:r>
            <a:r>
              <a:rPr lang="en-US" sz="1200" dirty="0"/>
              <a:t>this policy was changed, the Agency could use </a:t>
            </a:r>
            <a:r>
              <a:rPr lang="en-US" sz="1200" dirty="0" smtClean="0"/>
              <a:t>the potential </a:t>
            </a:r>
            <a:r>
              <a:rPr lang="en-US" sz="1200" dirty="0"/>
              <a:t>resources </a:t>
            </a:r>
            <a:r>
              <a:rPr lang="en-US" sz="1200" dirty="0" smtClean="0"/>
              <a:t>of $5,000 to </a:t>
            </a:r>
            <a:r>
              <a:rPr lang="en-US" sz="1200" dirty="0"/>
              <a:t>increase </a:t>
            </a:r>
            <a:r>
              <a:rPr lang="en-US" sz="1200" dirty="0" smtClean="0"/>
              <a:t>the frequency </a:t>
            </a:r>
            <a:r>
              <a:rPr lang="en-US" sz="1200" dirty="0"/>
              <a:t>of monitoring active group </a:t>
            </a:r>
            <a:r>
              <a:rPr lang="en-US" sz="1200" dirty="0" smtClean="0"/>
              <a:t>homes. </a:t>
            </a:r>
          </a:p>
          <a:p>
            <a:pPr lvl="1">
              <a:spcBef>
                <a:spcPts val="0"/>
              </a:spcBef>
            </a:pPr>
            <a:r>
              <a:rPr lang="en-US" sz="1200" dirty="0" smtClean="0"/>
              <a:t>No Federal or State law changes would be needed.</a:t>
            </a:r>
          </a:p>
          <a:p>
            <a:pPr>
              <a:spcBef>
                <a:spcPts val="0"/>
              </a:spcBef>
            </a:pPr>
            <a:r>
              <a:rPr lang="en-US" sz="1400" b="1" dirty="0" smtClean="0"/>
              <a:t>Waiver Transportation Rate Standardization – </a:t>
            </a:r>
          </a:p>
          <a:p>
            <a:pPr lvl="1">
              <a:spcBef>
                <a:spcPts val="0"/>
              </a:spcBef>
            </a:pPr>
            <a:r>
              <a:rPr lang="en-US" sz="1200" dirty="0"/>
              <a:t>To address the arbitrary </a:t>
            </a:r>
            <a:r>
              <a:rPr lang="en-US" sz="1200" dirty="0" smtClean="0"/>
              <a:t>transportation rates</a:t>
            </a:r>
            <a:r>
              <a:rPr lang="en-US" sz="1200" dirty="0"/>
              <a:t>, the agency proposes to develop a methodology to standardize transportation rates</a:t>
            </a:r>
            <a:r>
              <a:rPr lang="en-US" sz="1200" dirty="0" smtClean="0"/>
              <a:t>.</a:t>
            </a:r>
          </a:p>
          <a:p>
            <a:pPr lvl="1">
              <a:spcBef>
                <a:spcPts val="0"/>
              </a:spcBef>
            </a:pPr>
            <a:r>
              <a:rPr lang="en-US" sz="1200" dirty="0" smtClean="0"/>
              <a:t>Adjustments </a:t>
            </a:r>
            <a:r>
              <a:rPr lang="en-US" sz="1200" dirty="0"/>
              <a:t>for rural areas as compared to metropolitan areas, provider </a:t>
            </a:r>
            <a:r>
              <a:rPr lang="en-US" sz="1200" dirty="0" smtClean="0"/>
              <a:t>availability, number </a:t>
            </a:r>
            <a:r>
              <a:rPr lang="en-US" sz="1200" dirty="0"/>
              <a:t>of clients needing the services, and other demographic or geographic </a:t>
            </a:r>
            <a:r>
              <a:rPr lang="en-US" sz="1200" dirty="0" smtClean="0"/>
              <a:t>differentials should be taken into consideration when developing the rates.</a:t>
            </a:r>
          </a:p>
          <a:p>
            <a:pPr lvl="1">
              <a:spcBef>
                <a:spcPts val="0"/>
              </a:spcBef>
            </a:pPr>
            <a:r>
              <a:rPr lang="en-US" sz="1200" dirty="0"/>
              <a:t>Standardizing the transportation rates </a:t>
            </a:r>
            <a:r>
              <a:rPr lang="en-US" sz="1200" dirty="0" smtClean="0"/>
              <a:t>could save as much as $4 million which would allow </a:t>
            </a:r>
            <a:r>
              <a:rPr lang="en-US" sz="1200" dirty="0"/>
              <a:t>the agency to address </a:t>
            </a:r>
            <a:r>
              <a:rPr lang="en-US" sz="1200" dirty="0" smtClean="0"/>
              <a:t>increased transportation  needs.</a:t>
            </a:r>
          </a:p>
          <a:p>
            <a:pPr lvl="1">
              <a:spcBef>
                <a:spcPts val="0"/>
              </a:spcBef>
            </a:pPr>
            <a:r>
              <a:rPr lang="en-US" sz="1200" dirty="0" smtClean="0"/>
              <a:t>This would also allow the </a:t>
            </a:r>
            <a:r>
              <a:rPr lang="en-US" sz="1200" dirty="0"/>
              <a:t>possibility of developing a </a:t>
            </a:r>
            <a:r>
              <a:rPr lang="en-US" sz="1200" dirty="0" smtClean="0"/>
              <a:t>bundled ADT/Transportation </a:t>
            </a:r>
            <a:r>
              <a:rPr lang="en-US" sz="1200" dirty="0"/>
              <a:t>rate</a:t>
            </a:r>
            <a:r>
              <a:rPr lang="en-US" sz="1200" dirty="0" smtClean="0"/>
              <a:t>.</a:t>
            </a:r>
          </a:p>
          <a:p>
            <a:pPr lvl="1">
              <a:spcBef>
                <a:spcPts val="0"/>
              </a:spcBef>
            </a:pPr>
            <a:r>
              <a:rPr lang="en-US" sz="1200" dirty="0" smtClean="0"/>
              <a:t>Changes to the Provider Rate Table would be required.</a:t>
            </a:r>
          </a:p>
          <a:p>
            <a:pPr>
              <a:spcBef>
                <a:spcPts val="0"/>
              </a:spcBef>
            </a:pPr>
            <a:r>
              <a:rPr lang="en-US" sz="1400" b="1" dirty="0" smtClean="0"/>
              <a:t>Financial Reviews of the Family Care Councils – </a:t>
            </a:r>
          </a:p>
          <a:p>
            <a:pPr lvl="1">
              <a:spcBef>
                <a:spcPts val="0"/>
              </a:spcBef>
            </a:pPr>
            <a:r>
              <a:rPr lang="en-US" sz="1200" dirty="0"/>
              <a:t>The Agency </a:t>
            </a:r>
            <a:r>
              <a:rPr lang="en-US" sz="1200" dirty="0" smtClean="0"/>
              <a:t> </a:t>
            </a:r>
            <a:r>
              <a:rPr lang="en-US" sz="1200" dirty="0"/>
              <a:t>is required by s. 393.502(9), F.S. to conduct annual financial </a:t>
            </a:r>
            <a:r>
              <a:rPr lang="en-US" sz="1200" dirty="0" smtClean="0"/>
              <a:t>reviews </a:t>
            </a:r>
            <a:r>
              <a:rPr lang="en-US" sz="1200" dirty="0"/>
              <a:t>for each local Family Care Council (FCC). </a:t>
            </a:r>
            <a:endParaRPr lang="en-US" sz="1200" dirty="0" smtClean="0"/>
          </a:p>
          <a:p>
            <a:pPr lvl="1">
              <a:spcBef>
                <a:spcPts val="0"/>
              </a:spcBef>
            </a:pPr>
            <a:r>
              <a:rPr lang="en-US" sz="1200" dirty="0" smtClean="0"/>
              <a:t>The </a:t>
            </a:r>
            <a:r>
              <a:rPr lang="en-US" sz="1200" dirty="0"/>
              <a:t>Agency’s Inspector General’s office spends approximately 500 </a:t>
            </a:r>
            <a:r>
              <a:rPr lang="en-US" sz="1200" dirty="0" smtClean="0"/>
              <a:t>hours each </a:t>
            </a:r>
            <a:r>
              <a:rPr lang="en-US" sz="1200" dirty="0"/>
              <a:t>year conducting these reviews at an annual cost of </a:t>
            </a:r>
            <a:r>
              <a:rPr lang="en-US" sz="1200" dirty="0" smtClean="0"/>
              <a:t>approximately $16,500</a:t>
            </a:r>
            <a:r>
              <a:rPr lang="en-US" sz="1200" dirty="0"/>
              <a:t>. </a:t>
            </a:r>
            <a:endParaRPr lang="en-US" sz="1200" dirty="0" smtClean="0"/>
          </a:p>
          <a:p>
            <a:pPr lvl="1">
              <a:spcBef>
                <a:spcPts val="0"/>
              </a:spcBef>
            </a:pPr>
            <a:r>
              <a:rPr lang="en-US" sz="1200" dirty="0" smtClean="0"/>
              <a:t>Results </a:t>
            </a:r>
            <a:r>
              <a:rPr lang="en-US" sz="1200" dirty="0"/>
              <a:t>from these reviews consist of minor findings</a:t>
            </a:r>
            <a:r>
              <a:rPr lang="en-US" sz="1200" dirty="0" smtClean="0"/>
              <a:t>, </a:t>
            </a:r>
            <a:r>
              <a:rPr lang="en-US" sz="1200" dirty="0"/>
              <a:t>usually of an internal procedural nature.</a:t>
            </a:r>
          </a:p>
          <a:p>
            <a:pPr lvl="1">
              <a:spcBef>
                <a:spcPts val="0"/>
              </a:spcBef>
            </a:pPr>
            <a:r>
              <a:rPr lang="en-US" sz="1200" dirty="0" smtClean="0"/>
              <a:t>Resources </a:t>
            </a:r>
            <a:r>
              <a:rPr lang="en-US" sz="1200" dirty="0"/>
              <a:t>could be utilized to respond to serious situations which may arise, including </a:t>
            </a:r>
            <a:r>
              <a:rPr lang="en-US" sz="1200" dirty="0" smtClean="0"/>
              <a:t>fraud.</a:t>
            </a:r>
            <a:endParaRPr lang="en-US" sz="1200" dirty="0"/>
          </a:p>
          <a:p>
            <a:pPr lvl="1">
              <a:spcBef>
                <a:spcPts val="0"/>
              </a:spcBef>
            </a:pPr>
            <a:r>
              <a:rPr lang="en-US" sz="1200" dirty="0"/>
              <a:t>State law changes would be needed.</a:t>
            </a:r>
          </a:p>
          <a:p>
            <a:pPr lvl="1">
              <a:spcBef>
                <a:spcPts val="0"/>
              </a:spcBef>
            </a:pPr>
            <a:endParaRPr lang="en-US" sz="1400" dirty="0"/>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11</a:t>
            </a:fld>
            <a:endParaRPr lang="en-US" dirty="0"/>
          </a:p>
        </p:txBody>
      </p:sp>
    </p:spTree>
    <p:extLst>
      <p:ext uri="{BB962C8B-B14F-4D97-AF65-F5344CB8AC3E}">
        <p14:creationId xmlns:p14="http://schemas.microsoft.com/office/powerpoint/2010/main" val="144325063"/>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637" y="1325333"/>
            <a:ext cx="7382822" cy="511632"/>
          </a:xfrm>
        </p:spPr>
        <p:txBody>
          <a:bodyPr/>
          <a:lstStyle/>
          <a:p>
            <a:r>
              <a:rPr lang="en-US" sz="3600" dirty="0" smtClean="0"/>
              <a:t>Base Budget</a:t>
            </a:r>
            <a:endParaRPr lang="en-US" sz="3600" dirty="0"/>
          </a:p>
        </p:txBody>
      </p:sp>
      <p:sp>
        <p:nvSpPr>
          <p:cNvPr id="3" name="Content Placeholder 2"/>
          <p:cNvSpPr>
            <a:spLocks noGrp="1"/>
          </p:cNvSpPr>
          <p:nvPr>
            <p:ph idx="1"/>
          </p:nvPr>
        </p:nvSpPr>
        <p:spPr>
          <a:xfrm>
            <a:off x="1245637" y="2388637"/>
            <a:ext cx="7382822" cy="3554963"/>
          </a:xfrm>
        </p:spPr>
        <p:txBody>
          <a:bodyPr>
            <a:noAutofit/>
          </a:bodyPr>
          <a:lstStyle/>
          <a:p>
            <a:pPr>
              <a:spcBef>
                <a:spcPts val="0"/>
              </a:spcBef>
              <a:buNone/>
            </a:pPr>
            <a:r>
              <a:rPr lang="en-US" sz="1400" dirty="0" smtClean="0"/>
              <a:t>Total Base Budget for the Agency is $</a:t>
            </a:r>
            <a:r>
              <a:rPr lang="en-US" sz="1400" dirty="0" smtClean="0">
                <a:solidFill>
                  <a:srgbClr val="FF0000"/>
                </a:solidFill>
                <a:effectLst>
                  <a:outerShdw blurRad="38100" dist="38100" dir="2700000" algn="tl">
                    <a:srgbClr val="000000">
                      <a:alpha val="43137"/>
                    </a:srgbClr>
                  </a:outerShdw>
                </a:effectLst>
              </a:rPr>
              <a:t>1.1</a:t>
            </a:r>
            <a:r>
              <a:rPr lang="en-US" sz="1400" dirty="0" smtClean="0"/>
              <a:t> Billion</a:t>
            </a:r>
          </a:p>
          <a:p>
            <a:pPr>
              <a:spcBef>
                <a:spcPts val="0"/>
              </a:spcBef>
              <a:buNone/>
            </a:pPr>
            <a:r>
              <a:rPr lang="en-US" sz="1400" dirty="0" smtClean="0"/>
              <a:t>	</a:t>
            </a:r>
            <a:r>
              <a:rPr lang="en-US" sz="1400" dirty="0" smtClean="0">
                <a:solidFill>
                  <a:srgbClr val="FF0000"/>
                </a:solidFill>
              </a:rPr>
              <a:t>43.04%</a:t>
            </a:r>
            <a:r>
              <a:rPr lang="en-US" sz="1400" dirty="0" smtClean="0"/>
              <a:t> is General Revenue</a:t>
            </a:r>
          </a:p>
          <a:p>
            <a:pPr>
              <a:spcBef>
                <a:spcPts val="0"/>
              </a:spcBef>
              <a:buNone/>
            </a:pPr>
            <a:r>
              <a:rPr lang="en-US" sz="1400" dirty="0" smtClean="0"/>
              <a:t>	</a:t>
            </a:r>
            <a:r>
              <a:rPr lang="en-US" sz="1400" dirty="0" smtClean="0">
                <a:solidFill>
                  <a:srgbClr val="FF0000"/>
                </a:solidFill>
              </a:rPr>
              <a:t>56.70%</a:t>
            </a:r>
            <a:r>
              <a:rPr lang="en-US" sz="1400" dirty="0" smtClean="0"/>
              <a:t> is Federal Trust Funds </a:t>
            </a:r>
          </a:p>
          <a:p>
            <a:pPr>
              <a:spcBef>
                <a:spcPts val="0"/>
              </a:spcBef>
              <a:buNone/>
            </a:pPr>
            <a:r>
              <a:rPr lang="en-US" sz="1400" dirty="0" smtClean="0"/>
              <a:t>	    </a:t>
            </a:r>
            <a:r>
              <a:rPr lang="en-US" sz="1400" dirty="0" smtClean="0">
                <a:solidFill>
                  <a:srgbClr val="FF0000"/>
                </a:solidFill>
              </a:rPr>
              <a:t>.25%</a:t>
            </a:r>
            <a:r>
              <a:rPr lang="en-US" sz="1400" dirty="0" smtClean="0"/>
              <a:t> is State Trust Funds</a:t>
            </a:r>
          </a:p>
          <a:p>
            <a:pPr>
              <a:spcBef>
                <a:spcPts val="0"/>
              </a:spcBef>
              <a:buNone/>
            </a:pPr>
            <a:endParaRPr lang="en-US" sz="1400" dirty="0" smtClean="0"/>
          </a:p>
          <a:p>
            <a:pPr>
              <a:spcBef>
                <a:spcPts val="0"/>
              </a:spcBef>
              <a:buNone/>
            </a:pPr>
            <a:r>
              <a:rPr lang="en-US" sz="1400" dirty="0" smtClean="0"/>
              <a:t>Major Program and Service Appropriations:</a:t>
            </a:r>
          </a:p>
          <a:p>
            <a:pPr>
              <a:spcBef>
                <a:spcPts val="0"/>
              </a:spcBef>
            </a:pPr>
            <a:r>
              <a:rPr lang="en-US" sz="1400" dirty="0">
                <a:solidFill>
                  <a:srgbClr val="FF0000"/>
                </a:solidFill>
              </a:rPr>
              <a:t>$917.3 </a:t>
            </a:r>
            <a:r>
              <a:rPr lang="en-US" sz="1400" dirty="0"/>
              <a:t>million </a:t>
            </a:r>
            <a:r>
              <a:rPr lang="en-US" sz="1400" dirty="0" smtClean="0"/>
              <a:t>for the Medicaid Home and Community Based Services Waiver - ($36.3 is appropriated for Waitlist individuals to be offered slots on the waiver)</a:t>
            </a:r>
          </a:p>
          <a:p>
            <a:pPr>
              <a:spcBef>
                <a:spcPts val="0"/>
              </a:spcBef>
            </a:pPr>
            <a:r>
              <a:rPr lang="en-US" sz="1400" dirty="0">
                <a:solidFill>
                  <a:srgbClr val="FF0000"/>
                </a:solidFill>
              </a:rPr>
              <a:t>$126.2 </a:t>
            </a:r>
            <a:r>
              <a:rPr lang="en-US" sz="1400" dirty="0" smtClean="0"/>
              <a:t>million for the Developmental Disabilities Public Facilities</a:t>
            </a:r>
          </a:p>
          <a:p>
            <a:pPr>
              <a:spcBef>
                <a:spcPts val="0"/>
              </a:spcBef>
            </a:pPr>
            <a:r>
              <a:rPr lang="en-US" sz="1400" dirty="0" smtClean="0">
                <a:solidFill>
                  <a:srgbClr val="FF0000"/>
                </a:solidFill>
              </a:rPr>
              <a:t>$14.7 </a:t>
            </a:r>
            <a:r>
              <a:rPr lang="en-US" sz="1400" dirty="0" smtClean="0"/>
              <a:t>million for Individual and Family Supports services</a:t>
            </a:r>
          </a:p>
          <a:p>
            <a:pPr>
              <a:spcBef>
                <a:spcPts val="0"/>
              </a:spcBef>
            </a:pPr>
            <a:r>
              <a:rPr lang="en-US" sz="1400" dirty="0" smtClean="0">
                <a:solidFill>
                  <a:srgbClr val="FF0000"/>
                </a:solidFill>
              </a:rPr>
              <a:t>$</a:t>
            </a:r>
            <a:r>
              <a:rPr lang="en-US" sz="1400" dirty="0">
                <a:solidFill>
                  <a:srgbClr val="FF0000"/>
                </a:solidFill>
              </a:rPr>
              <a:t>2.8 </a:t>
            </a:r>
            <a:r>
              <a:rPr lang="en-US" sz="1400" dirty="0" smtClean="0"/>
              <a:t>million for Room and Board</a:t>
            </a:r>
          </a:p>
          <a:p>
            <a:pPr>
              <a:spcBef>
                <a:spcPts val="0"/>
              </a:spcBef>
              <a:buNone/>
            </a:pPr>
            <a:endParaRPr lang="en-US" sz="1400" dirty="0"/>
          </a:p>
          <a:p>
            <a:pPr>
              <a:spcBef>
                <a:spcPts val="0"/>
              </a:spcBef>
              <a:buNone/>
            </a:pPr>
            <a:r>
              <a:rPr lang="en-US" sz="1400" dirty="0" smtClean="0"/>
              <a:t>The Agency has three Budget Entities:</a:t>
            </a:r>
          </a:p>
          <a:p>
            <a:pPr>
              <a:spcBef>
                <a:spcPts val="0"/>
              </a:spcBef>
            </a:pPr>
            <a:r>
              <a:rPr lang="en-US" sz="1400" dirty="0" smtClean="0"/>
              <a:t>Home and Community Services Budget Entity</a:t>
            </a:r>
          </a:p>
          <a:p>
            <a:pPr>
              <a:spcBef>
                <a:spcPts val="0"/>
              </a:spcBef>
            </a:pPr>
            <a:r>
              <a:rPr lang="en-US" sz="1400" dirty="0" smtClean="0"/>
              <a:t>Program Management &amp; Compliance Budget Entity</a:t>
            </a:r>
          </a:p>
          <a:p>
            <a:pPr>
              <a:spcBef>
                <a:spcPts val="0"/>
              </a:spcBef>
            </a:pPr>
            <a:r>
              <a:rPr lang="en-US" sz="1400" dirty="0" smtClean="0"/>
              <a:t>Developmental Disabilities Public Facilities Budget Entity</a:t>
            </a:r>
          </a:p>
          <a:p>
            <a:pPr>
              <a:spcBef>
                <a:spcPts val="0"/>
              </a:spcBef>
            </a:pPr>
            <a:endParaRPr lang="en-US" sz="1400" dirty="0"/>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2</a:t>
            </a:fld>
            <a:endParaRPr lang="en-US" dirty="0"/>
          </a:p>
        </p:txBody>
      </p:sp>
    </p:spTree>
    <p:extLst>
      <p:ext uri="{BB962C8B-B14F-4D97-AF65-F5344CB8AC3E}">
        <p14:creationId xmlns:p14="http://schemas.microsoft.com/office/powerpoint/2010/main" val="414730790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447800"/>
            <a:ext cx="7886700" cy="593904"/>
          </a:xfrm>
        </p:spPr>
        <p:txBody>
          <a:bodyPr>
            <a:noAutofit/>
          </a:bodyPr>
          <a:lstStyle/>
          <a:p>
            <a:pPr algn="ctr"/>
            <a:r>
              <a:rPr lang="en-US" sz="3200" dirty="0" smtClean="0"/>
              <a:t>LBR Request for Fiscal Year 2014-15</a:t>
            </a:r>
            <a:br>
              <a:rPr lang="en-US" sz="3200" dirty="0" smtClean="0"/>
            </a:br>
            <a:endParaRPr lang="en-US" sz="3200" b="1" dirty="0"/>
          </a:p>
        </p:txBody>
      </p:sp>
      <p:sp>
        <p:nvSpPr>
          <p:cNvPr id="3" name="Content Placeholder 2"/>
          <p:cNvSpPr>
            <a:spLocks noGrp="1"/>
          </p:cNvSpPr>
          <p:nvPr>
            <p:ph idx="1"/>
          </p:nvPr>
        </p:nvSpPr>
        <p:spPr>
          <a:xfrm>
            <a:off x="1224642" y="2960841"/>
            <a:ext cx="7290708" cy="3363759"/>
          </a:xfrm>
        </p:spPr>
        <p:txBody>
          <a:bodyPr>
            <a:noAutofit/>
          </a:bodyPr>
          <a:lstStyle/>
          <a:p>
            <a:pPr lvl="1">
              <a:spcBef>
                <a:spcPts val="0"/>
              </a:spcBef>
              <a:buFont typeface="Arial" panose="020B0604020202020204" pitchFamily="34" charset="0"/>
              <a:buChar char="•"/>
            </a:pPr>
            <a:r>
              <a:rPr lang="en-US" sz="1400" dirty="0"/>
              <a:t>$1.8 million ($900,000 General Revenue and $900,000 Trust Fund)</a:t>
            </a:r>
          </a:p>
          <a:p>
            <a:pPr lvl="1">
              <a:spcBef>
                <a:spcPts val="0"/>
              </a:spcBef>
              <a:buFont typeface="Arial" panose="020B0604020202020204" pitchFamily="34" charset="0"/>
              <a:buChar char="•"/>
            </a:pPr>
            <a:endParaRPr lang="en-US" sz="1400" dirty="0"/>
          </a:p>
          <a:p>
            <a:pPr lvl="1">
              <a:spcBef>
                <a:spcPts val="0"/>
              </a:spcBef>
              <a:buFont typeface="Arial" panose="020B0604020202020204" pitchFamily="34" charset="0"/>
              <a:buChar char="•"/>
            </a:pPr>
            <a:r>
              <a:rPr lang="en-US" sz="1400" dirty="0"/>
              <a:t>This system will focus on centralizing client records online and tracking provider payments to eliminate overpayments and eliminate fraud.  It will </a:t>
            </a:r>
            <a:r>
              <a:rPr lang="en-US" sz="1400" dirty="0" smtClean="0"/>
              <a:t>feature an </a:t>
            </a:r>
            <a:r>
              <a:rPr lang="en-US" sz="1400" dirty="0"/>
              <a:t>electronic visit verification component which is critical </a:t>
            </a:r>
            <a:r>
              <a:rPr lang="en-US" sz="1400" dirty="0" smtClean="0"/>
              <a:t>in </a:t>
            </a:r>
            <a:r>
              <a:rPr lang="en-US" sz="1400" dirty="0"/>
              <a:t>reducing billing errors and possible fraud.</a:t>
            </a:r>
          </a:p>
          <a:p>
            <a:pPr lvl="1">
              <a:spcBef>
                <a:spcPts val="0"/>
              </a:spcBef>
              <a:buFont typeface="Arial" panose="020B0604020202020204" pitchFamily="34" charset="0"/>
              <a:buChar char="•"/>
            </a:pPr>
            <a:endParaRPr lang="en-US" sz="1400" dirty="0"/>
          </a:p>
          <a:p>
            <a:pPr lvl="1">
              <a:spcBef>
                <a:spcPts val="0"/>
              </a:spcBef>
              <a:buFont typeface="Arial" panose="020B0604020202020204" pitchFamily="34" charset="0"/>
              <a:buChar char="•"/>
            </a:pPr>
            <a:r>
              <a:rPr lang="en-US" sz="1400" dirty="0"/>
              <a:t>The new data system will also ensure all client goals and objectives are measured on a regular basis; federal and state reporting requirements are tracked and met; individuals will have an online client record to follow their progress; and </a:t>
            </a:r>
            <a:r>
              <a:rPr lang="en-US" sz="1400" dirty="0" smtClean="0"/>
              <a:t>eliminate </a:t>
            </a:r>
            <a:r>
              <a:rPr lang="en-US" sz="1400" dirty="0"/>
              <a:t>data entry </a:t>
            </a:r>
            <a:r>
              <a:rPr lang="en-US" sz="1400" dirty="0" smtClean="0"/>
              <a:t>errors by integrating multiple systems.    </a:t>
            </a:r>
            <a:endParaRPr lang="en-US" sz="1400" dirty="0"/>
          </a:p>
          <a:p>
            <a:pPr lvl="1">
              <a:spcBef>
                <a:spcPts val="0"/>
              </a:spcBef>
              <a:buFont typeface="Arial" panose="020B0604020202020204" pitchFamily="34" charset="0"/>
              <a:buChar char="•"/>
            </a:pPr>
            <a:endParaRPr lang="en-US" sz="1400" dirty="0"/>
          </a:p>
          <a:p>
            <a:pPr lvl="1">
              <a:spcBef>
                <a:spcPts val="0"/>
              </a:spcBef>
              <a:buFont typeface="Arial" panose="020B0604020202020204" pitchFamily="34" charset="0"/>
              <a:buChar char="•"/>
            </a:pPr>
            <a:r>
              <a:rPr lang="en-US" sz="1400" dirty="0"/>
              <a:t>Without the data system, the APD Regional Offices would continue to collect, maintain and monitor critical data elements through over 140 excel spreadsheets.</a:t>
            </a:r>
          </a:p>
        </p:txBody>
      </p:sp>
      <p:sp>
        <p:nvSpPr>
          <p:cNvPr id="4" name="Title 1"/>
          <p:cNvSpPr txBox="1">
            <a:spLocks/>
          </p:cNvSpPr>
          <p:nvPr/>
        </p:nvSpPr>
        <p:spPr>
          <a:xfrm>
            <a:off x="1224643" y="2128158"/>
            <a:ext cx="7290707" cy="5388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Priority #1 - Client Data Management System</a:t>
            </a:r>
          </a:p>
        </p:txBody>
      </p:sp>
      <p:sp>
        <p:nvSpPr>
          <p:cNvPr id="5" name="Slide Number Placeholder 4"/>
          <p:cNvSpPr>
            <a:spLocks noGrp="1"/>
          </p:cNvSpPr>
          <p:nvPr>
            <p:ph type="sldNum" sz="quarter" idx="10"/>
          </p:nvPr>
        </p:nvSpPr>
        <p:spPr/>
        <p:txBody>
          <a:bodyPr/>
          <a:lstStyle/>
          <a:p>
            <a:pPr>
              <a:defRPr/>
            </a:pPr>
            <a:fld id="{7C94E0A2-DA08-45E1-A980-A017256E4619}" type="slidenum">
              <a:rPr lang="en-US" smtClean="0"/>
              <a:pPr>
                <a:defRPr/>
              </a:pPr>
              <a:t>3</a:t>
            </a:fld>
            <a:endParaRPr lang="en-US" dirty="0"/>
          </a:p>
        </p:txBody>
      </p:sp>
    </p:spTree>
    <p:extLst>
      <p:ext uri="{BB962C8B-B14F-4D97-AF65-F5344CB8AC3E}">
        <p14:creationId xmlns:p14="http://schemas.microsoft.com/office/powerpoint/2010/main" val="187099807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651" y="1489964"/>
            <a:ext cx="7487792" cy="960668"/>
          </a:xfrm>
        </p:spPr>
        <p:txBody>
          <a:bodyPr vert="horz" lIns="68580" tIns="34290" rIns="68580" bIns="34290" rtlCol="0" anchor="ctr">
            <a:normAutofit/>
          </a:bodyPr>
          <a:lstStyle/>
          <a:p>
            <a:pPr eaLnBrk="1" hangingPunct="1">
              <a:lnSpc>
                <a:spcPct val="90000"/>
              </a:lnSpc>
            </a:pPr>
            <a:r>
              <a:rPr lang="en-US" sz="2000" b="1" kern="1200" dirty="0">
                <a:solidFill>
                  <a:schemeClr val="tx1"/>
                </a:solidFill>
              </a:rPr>
              <a:t>Priority #2 </a:t>
            </a:r>
            <a:r>
              <a:rPr lang="en-US" sz="2000" b="1" kern="1200" dirty="0" smtClean="0">
                <a:solidFill>
                  <a:schemeClr val="tx1"/>
                </a:solidFill>
              </a:rPr>
              <a:t>through 6 - The Agency is Requesting Funding for Positions to Support it’s Ability to Perform Critical Mission Functions</a:t>
            </a:r>
            <a:endParaRPr lang="en-US" sz="2000" b="1" kern="1200" dirty="0">
              <a:solidFill>
                <a:schemeClr val="tx1"/>
              </a:solidFill>
            </a:endParaRPr>
          </a:p>
        </p:txBody>
      </p:sp>
      <p:sp>
        <p:nvSpPr>
          <p:cNvPr id="3" name="Content Placeholder 2"/>
          <p:cNvSpPr>
            <a:spLocks noGrp="1"/>
          </p:cNvSpPr>
          <p:nvPr>
            <p:ph idx="1"/>
          </p:nvPr>
        </p:nvSpPr>
        <p:spPr>
          <a:xfrm>
            <a:off x="1196652" y="2680398"/>
            <a:ext cx="7431808" cy="3644202"/>
          </a:xfrm>
        </p:spPr>
        <p:txBody>
          <a:bodyPr>
            <a:noAutofit/>
          </a:bodyPr>
          <a:lstStyle/>
          <a:p>
            <a:pPr lvl="1">
              <a:buFont typeface="Arial" panose="020B0604020202020204" pitchFamily="34" charset="0"/>
              <a:buChar char="•"/>
            </a:pPr>
            <a:r>
              <a:rPr lang="en-US" sz="1300" dirty="0" smtClean="0"/>
              <a:t>Requesting </a:t>
            </a:r>
            <a:r>
              <a:rPr lang="en-US" sz="1300" dirty="0"/>
              <a:t>to transfer </a:t>
            </a:r>
            <a:r>
              <a:rPr lang="en-US" sz="1300" dirty="0" smtClean="0"/>
              <a:t>budget </a:t>
            </a:r>
            <a:r>
              <a:rPr lang="en-US" sz="1300" dirty="0"/>
              <a:t>between categories </a:t>
            </a:r>
            <a:r>
              <a:rPr lang="en-US" sz="1300" dirty="0" smtClean="0"/>
              <a:t>and </a:t>
            </a:r>
            <a:r>
              <a:rPr lang="en-US" sz="1300" dirty="0"/>
              <a:t>establish 2 FTE </a:t>
            </a:r>
            <a:r>
              <a:rPr lang="en-US" sz="1300" dirty="0" smtClean="0"/>
              <a:t>positions </a:t>
            </a:r>
            <a:r>
              <a:rPr lang="en-US" sz="1300" dirty="0"/>
              <a:t>from OPS </a:t>
            </a:r>
            <a:r>
              <a:rPr lang="en-US" sz="1300" dirty="0" smtClean="0"/>
              <a:t>to provide </a:t>
            </a:r>
            <a:r>
              <a:rPr lang="en-US" sz="1300" b="1" dirty="0" smtClean="0"/>
              <a:t>Quality Management Oversight</a:t>
            </a:r>
            <a:r>
              <a:rPr lang="en-US" sz="1300" dirty="0"/>
              <a:t>. This issue has a zero impact to </a:t>
            </a:r>
            <a:r>
              <a:rPr lang="en-US" sz="1300" dirty="0" smtClean="0"/>
              <a:t>the budget.</a:t>
            </a:r>
          </a:p>
          <a:p>
            <a:pPr lvl="1">
              <a:buFont typeface="Arial" panose="020B0604020202020204" pitchFamily="34" charset="0"/>
              <a:buChar char="•"/>
            </a:pPr>
            <a:r>
              <a:rPr lang="en-US" sz="1300" dirty="0" smtClean="0"/>
              <a:t>Requesting </a:t>
            </a:r>
            <a:r>
              <a:rPr lang="en-US" sz="1300" dirty="0"/>
              <a:t>$</a:t>
            </a:r>
            <a:r>
              <a:rPr lang="en-US" sz="1300" dirty="0" smtClean="0"/>
              <a:t>502,799 (</a:t>
            </a:r>
            <a:r>
              <a:rPr lang="en-US" sz="1300" dirty="0"/>
              <a:t>$125,700  in General </a:t>
            </a:r>
            <a:r>
              <a:rPr lang="en-US" sz="1300" dirty="0" smtClean="0"/>
              <a:t>Revenue and </a:t>
            </a:r>
            <a:r>
              <a:rPr lang="en-US" sz="1300" dirty="0"/>
              <a:t>$377,099 </a:t>
            </a:r>
            <a:r>
              <a:rPr lang="en-US" sz="1300" dirty="0" smtClean="0"/>
              <a:t>in Trust Funds) in the OPS category to support </a:t>
            </a:r>
            <a:r>
              <a:rPr lang="en-US" sz="1300" dirty="0"/>
              <a:t>1 OPS physician and 6 OPS nurses (1 per Region) to perform </a:t>
            </a:r>
            <a:r>
              <a:rPr lang="en-US" sz="1300" b="1" dirty="0" smtClean="0"/>
              <a:t>Utilization </a:t>
            </a:r>
            <a:r>
              <a:rPr lang="en-US" sz="1300" b="1" dirty="0"/>
              <a:t>and </a:t>
            </a:r>
            <a:r>
              <a:rPr lang="en-US" sz="1300" b="1" dirty="0" smtClean="0"/>
              <a:t>Continued Stay Reviews.</a:t>
            </a:r>
          </a:p>
          <a:p>
            <a:pPr lvl="1">
              <a:buFont typeface="Arial" panose="020B0604020202020204" pitchFamily="34" charset="0"/>
              <a:buChar char="•"/>
            </a:pPr>
            <a:r>
              <a:rPr lang="en-US" sz="1300" dirty="0"/>
              <a:t>Requesting to transfer </a:t>
            </a:r>
            <a:r>
              <a:rPr lang="en-US" sz="1300" dirty="0" smtClean="0"/>
              <a:t>budget </a:t>
            </a:r>
            <a:r>
              <a:rPr lang="en-US" sz="1300" dirty="0"/>
              <a:t>between categories and establish </a:t>
            </a:r>
            <a:r>
              <a:rPr lang="en-US" sz="1300" dirty="0" smtClean="0"/>
              <a:t>5 </a:t>
            </a:r>
            <a:r>
              <a:rPr lang="en-US" sz="1300" dirty="0"/>
              <a:t>FTE </a:t>
            </a:r>
            <a:r>
              <a:rPr lang="en-US" sz="1300" dirty="0" smtClean="0"/>
              <a:t>from contracted </a:t>
            </a:r>
            <a:r>
              <a:rPr lang="en-US" sz="1300" dirty="0"/>
              <a:t>staff </a:t>
            </a:r>
            <a:r>
              <a:rPr lang="en-US" sz="1300" dirty="0" smtClean="0"/>
              <a:t>positions in the </a:t>
            </a:r>
            <a:r>
              <a:rPr lang="en-US" sz="1300" b="1" dirty="0" smtClean="0"/>
              <a:t>Information Technology Entity </a:t>
            </a:r>
            <a:r>
              <a:rPr lang="en-US" sz="1300" dirty="0" smtClean="0"/>
              <a:t>to support daily </a:t>
            </a:r>
            <a:r>
              <a:rPr lang="en-US" sz="1300" dirty="0"/>
              <a:t>operations and </a:t>
            </a:r>
            <a:r>
              <a:rPr lang="en-US" sz="1300" dirty="0" smtClean="0"/>
              <a:t>data maintenance services. </a:t>
            </a:r>
            <a:r>
              <a:rPr lang="en-US" sz="1300" dirty="0"/>
              <a:t>This issue has a zero impact </a:t>
            </a:r>
            <a:r>
              <a:rPr lang="en-US" sz="1300" dirty="0" smtClean="0"/>
              <a:t>to the </a:t>
            </a:r>
            <a:r>
              <a:rPr lang="en-US" sz="1300" dirty="0"/>
              <a:t>budget</a:t>
            </a:r>
            <a:r>
              <a:rPr lang="en-US" sz="1300" dirty="0" smtClean="0"/>
              <a:t>.</a:t>
            </a:r>
          </a:p>
          <a:p>
            <a:pPr lvl="1">
              <a:buFont typeface="Arial" panose="020B0604020202020204" pitchFamily="34" charset="0"/>
              <a:buChar char="•"/>
            </a:pPr>
            <a:r>
              <a:rPr lang="en-US" sz="1300" dirty="0"/>
              <a:t>Requesting </a:t>
            </a:r>
            <a:r>
              <a:rPr lang="en-US" sz="1300" dirty="0" smtClean="0"/>
              <a:t>$1.4 million ($794,293  </a:t>
            </a:r>
            <a:r>
              <a:rPr lang="en-US" sz="1300" dirty="0"/>
              <a:t>in General Revenue and </a:t>
            </a:r>
            <a:r>
              <a:rPr lang="en-US" sz="1300" dirty="0" smtClean="0"/>
              <a:t>$620,044 </a:t>
            </a:r>
            <a:r>
              <a:rPr lang="en-US" sz="1300" dirty="0"/>
              <a:t>in Trust Funds) </a:t>
            </a:r>
            <a:r>
              <a:rPr lang="en-US" sz="1300" dirty="0" smtClean="0"/>
              <a:t>to support </a:t>
            </a:r>
            <a:r>
              <a:rPr lang="en-US" sz="1300" b="1" dirty="0" smtClean="0"/>
              <a:t>24 Regional </a:t>
            </a:r>
            <a:r>
              <a:rPr lang="en-US" sz="1300" b="1" dirty="0"/>
              <a:t>and State Office </a:t>
            </a:r>
            <a:r>
              <a:rPr lang="en-US" sz="1300" b="1" dirty="0" smtClean="0"/>
              <a:t>FTE Positions </a:t>
            </a:r>
            <a:r>
              <a:rPr lang="en-US" sz="1300" dirty="0" smtClean="0"/>
              <a:t>in conducting </a:t>
            </a:r>
            <a:r>
              <a:rPr lang="en-US" sz="1300" dirty="0"/>
              <a:t>medical necessity </a:t>
            </a:r>
            <a:r>
              <a:rPr lang="en-US" sz="1300" dirty="0" smtClean="0"/>
              <a:t>reviews, processing </a:t>
            </a:r>
            <a:r>
              <a:rPr lang="en-US" sz="1300" dirty="0"/>
              <a:t>supplemental funding </a:t>
            </a:r>
            <a:r>
              <a:rPr lang="en-US" sz="1300" dirty="0" smtClean="0"/>
              <a:t>requests, developing </a:t>
            </a:r>
            <a:r>
              <a:rPr lang="en-US" sz="1300" dirty="0"/>
              <a:t>community </a:t>
            </a:r>
            <a:r>
              <a:rPr lang="en-US" sz="1300" dirty="0" smtClean="0"/>
              <a:t>partnerships, conducting </a:t>
            </a:r>
            <a:r>
              <a:rPr lang="en-US" sz="1300" dirty="0"/>
              <a:t>unannounced site visits at APD-licensed </a:t>
            </a:r>
            <a:r>
              <a:rPr lang="en-US" sz="1300" dirty="0" smtClean="0"/>
              <a:t>homes, and working </a:t>
            </a:r>
            <a:r>
              <a:rPr lang="en-US" sz="1300" dirty="0"/>
              <a:t>with the Regions and General Counsel in preparing administrative complaints.</a:t>
            </a:r>
          </a:p>
          <a:p>
            <a:pPr lvl="1">
              <a:buFont typeface="Arial" panose="020B0604020202020204" pitchFamily="34" charset="0"/>
              <a:buChar char="•"/>
            </a:pPr>
            <a:r>
              <a:rPr lang="en-US" sz="1300" dirty="0"/>
              <a:t>Requesting to transfer budget between categories and establish </a:t>
            </a:r>
            <a:r>
              <a:rPr lang="en-US" sz="1300" b="1" dirty="0"/>
              <a:t>13 </a:t>
            </a:r>
            <a:r>
              <a:rPr lang="en-US" sz="1300" b="1" dirty="0" smtClean="0"/>
              <a:t>FTE positions from OPS to establish lead </a:t>
            </a:r>
            <a:r>
              <a:rPr lang="en-US" sz="1300" b="1" dirty="0"/>
              <a:t>workers </a:t>
            </a:r>
            <a:r>
              <a:rPr lang="en-US" sz="1300" b="1" dirty="0" smtClean="0"/>
              <a:t>as </a:t>
            </a:r>
            <a:r>
              <a:rPr lang="en-US" sz="1300" b="1" dirty="0"/>
              <a:t>QSI assessors</a:t>
            </a:r>
            <a:r>
              <a:rPr lang="en-US" sz="1300" dirty="0"/>
              <a:t> </a:t>
            </a:r>
            <a:r>
              <a:rPr lang="en-US" sz="1300" dirty="0" smtClean="0"/>
              <a:t>in each Region and one QSI </a:t>
            </a:r>
            <a:r>
              <a:rPr lang="en-US" sz="1300" dirty="0"/>
              <a:t>coordinator</a:t>
            </a:r>
            <a:r>
              <a:rPr lang="en-US" sz="1300" dirty="0" smtClean="0"/>
              <a:t>. </a:t>
            </a:r>
            <a:r>
              <a:rPr lang="en-US" sz="1300" dirty="0"/>
              <a:t>This issue has a zero impact </a:t>
            </a:r>
            <a:r>
              <a:rPr lang="en-US" sz="1300" dirty="0" smtClean="0"/>
              <a:t>to the </a:t>
            </a:r>
            <a:r>
              <a:rPr lang="en-US" sz="1300" dirty="0"/>
              <a:t>budget.</a:t>
            </a:r>
          </a:p>
          <a:p>
            <a:pPr lvl="1">
              <a:buFont typeface="Arial" panose="020B0604020202020204" pitchFamily="34" charset="0"/>
              <a:buChar char="•"/>
            </a:pPr>
            <a:endParaRPr lang="en-US" sz="1200" dirty="0"/>
          </a:p>
          <a:p>
            <a:pPr lvl="1">
              <a:buFont typeface="Arial" panose="020B0604020202020204" pitchFamily="34" charset="0"/>
              <a:buChar char="•"/>
            </a:pPr>
            <a:endParaRPr lang="en-US" sz="1400" dirty="0" smtClean="0"/>
          </a:p>
          <a:p>
            <a:pPr lvl="1">
              <a:buFont typeface="Arial" panose="020B0604020202020204" pitchFamily="34" charset="0"/>
              <a:buChar char="•"/>
            </a:pPr>
            <a:endParaRPr lang="en-US" sz="1400" dirty="0" smtClean="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4</a:t>
            </a:fld>
            <a:endParaRPr lang="en-US" dirty="0"/>
          </a:p>
        </p:txBody>
      </p:sp>
    </p:spTree>
    <p:extLst>
      <p:ext uri="{BB962C8B-B14F-4D97-AF65-F5344CB8AC3E}">
        <p14:creationId xmlns:p14="http://schemas.microsoft.com/office/powerpoint/2010/main" val="299680773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219200"/>
            <a:ext cx="7886700" cy="419878"/>
          </a:xfrm>
        </p:spPr>
        <p:txBody>
          <a:bodyPr vert="horz" lIns="68580" tIns="34290" rIns="68580" bIns="34290" rtlCol="0" anchor="ctr">
            <a:noAutofit/>
          </a:bodyPr>
          <a:lstStyle/>
          <a:p>
            <a:pPr eaLnBrk="1" hangingPunct="1">
              <a:lnSpc>
                <a:spcPct val="90000"/>
              </a:lnSpc>
            </a:pPr>
            <a:r>
              <a:rPr lang="en-US" sz="2000" b="1" kern="1200" dirty="0">
                <a:solidFill>
                  <a:schemeClr val="tx1"/>
                </a:solidFill>
              </a:rPr>
              <a:t>Priority </a:t>
            </a:r>
            <a:r>
              <a:rPr lang="en-US" sz="2000" b="1" kern="1200" dirty="0" smtClean="0">
                <a:solidFill>
                  <a:schemeClr val="tx1"/>
                </a:solidFill>
              </a:rPr>
              <a:t>#7- </a:t>
            </a:r>
            <a:r>
              <a:rPr lang="en-US" sz="2000" b="1" kern="1200" dirty="0">
                <a:solidFill>
                  <a:schemeClr val="tx1"/>
                </a:solidFill>
              </a:rPr>
              <a:t>Fixed Capital Projects</a:t>
            </a:r>
          </a:p>
        </p:txBody>
      </p:sp>
      <p:sp>
        <p:nvSpPr>
          <p:cNvPr id="3" name="Content Placeholder 2"/>
          <p:cNvSpPr>
            <a:spLocks noGrp="1"/>
          </p:cNvSpPr>
          <p:nvPr>
            <p:ph idx="1"/>
          </p:nvPr>
        </p:nvSpPr>
        <p:spPr>
          <a:xfrm>
            <a:off x="1257300" y="1828800"/>
            <a:ext cx="7258050" cy="4191000"/>
          </a:xfrm>
        </p:spPr>
        <p:txBody>
          <a:bodyPr>
            <a:noAutofit/>
          </a:bodyPr>
          <a:lstStyle/>
          <a:p>
            <a:r>
              <a:rPr lang="en-US" sz="1400" b="1" dirty="0"/>
              <a:t>ADA Self Evaluation and Transition </a:t>
            </a:r>
            <a:r>
              <a:rPr lang="en-US" sz="1400" b="1" dirty="0" smtClean="0"/>
              <a:t>Plans </a:t>
            </a:r>
            <a:r>
              <a:rPr lang="en-US" sz="1400" dirty="0" smtClean="0"/>
              <a:t>–</a:t>
            </a:r>
            <a:r>
              <a:rPr lang="en-US" sz="1400" b="1" dirty="0" smtClean="0"/>
              <a:t> </a:t>
            </a:r>
            <a:r>
              <a:rPr lang="en-US" sz="1400" dirty="0" smtClean="0"/>
              <a:t>Funds are for </a:t>
            </a:r>
            <a:r>
              <a:rPr lang="en-US" sz="1400" b="1" dirty="0" smtClean="0"/>
              <a:t>c</a:t>
            </a:r>
            <a:r>
              <a:rPr lang="en-US" sz="1400" dirty="0" smtClean="0"/>
              <a:t>ompleting plans for all buildings and Centers statewide.</a:t>
            </a:r>
          </a:p>
          <a:p>
            <a:r>
              <a:rPr lang="en-US" sz="1400" b="1" dirty="0" err="1" smtClean="0"/>
              <a:t>Rish</a:t>
            </a:r>
            <a:r>
              <a:rPr lang="en-US" sz="1400" b="1" dirty="0" smtClean="0"/>
              <a:t> </a:t>
            </a:r>
            <a:r>
              <a:rPr lang="en-US" sz="1400" b="1" dirty="0"/>
              <a:t>Park </a:t>
            </a:r>
            <a:r>
              <a:rPr lang="en-US" sz="1400" dirty="0"/>
              <a:t>- The Agency is requesting $3,500,485 for </a:t>
            </a:r>
            <a:r>
              <a:rPr lang="en-US" sz="1400" dirty="0" smtClean="0"/>
              <a:t>construction of </a:t>
            </a:r>
            <a:r>
              <a:rPr lang="en-US" sz="1400" dirty="0"/>
              <a:t>new facilities on the </a:t>
            </a:r>
            <a:r>
              <a:rPr lang="en-US" sz="1400" dirty="0" err="1" smtClean="0"/>
              <a:t>gulfside</a:t>
            </a:r>
            <a:r>
              <a:rPr lang="en-US" sz="1400" dirty="0" smtClean="0"/>
              <a:t>, </a:t>
            </a:r>
            <a:r>
              <a:rPr lang="en-US" sz="1400" dirty="0"/>
              <a:t>renovating existing facilities </a:t>
            </a:r>
            <a:r>
              <a:rPr lang="en-US" sz="1400" dirty="0" err="1" smtClean="0"/>
              <a:t>gulfside</a:t>
            </a:r>
            <a:r>
              <a:rPr lang="en-US" sz="1400" dirty="0" smtClean="0"/>
              <a:t>, </a:t>
            </a:r>
            <a:r>
              <a:rPr lang="en-US" sz="1400" dirty="0"/>
              <a:t>constructing Phase 2 </a:t>
            </a:r>
            <a:r>
              <a:rPr lang="en-US" sz="1400" dirty="0" smtClean="0"/>
              <a:t>facilities bayside, and obtaining designing </a:t>
            </a:r>
            <a:r>
              <a:rPr lang="en-US" sz="1400" dirty="0"/>
              <a:t>and permitting </a:t>
            </a:r>
            <a:r>
              <a:rPr lang="en-US" sz="1400" dirty="0" smtClean="0"/>
              <a:t>for a miniature </a:t>
            </a:r>
            <a:r>
              <a:rPr lang="en-US" sz="1400" dirty="0"/>
              <a:t>golf course and </a:t>
            </a:r>
            <a:r>
              <a:rPr lang="en-US" sz="1400" dirty="0" smtClean="0"/>
              <a:t>tennis and basketball court </a:t>
            </a:r>
            <a:r>
              <a:rPr lang="en-US" sz="1400" dirty="0" err="1" smtClean="0"/>
              <a:t>Gulfside</a:t>
            </a:r>
            <a:r>
              <a:rPr lang="en-US" sz="1400" dirty="0" smtClean="0"/>
              <a:t>.</a:t>
            </a:r>
          </a:p>
          <a:p>
            <a:r>
              <a:rPr lang="en-US" sz="1400" b="1" dirty="0" smtClean="0"/>
              <a:t> </a:t>
            </a:r>
            <a:r>
              <a:rPr lang="en-US" sz="1400" b="1" dirty="0"/>
              <a:t>Sunland Center </a:t>
            </a:r>
            <a:r>
              <a:rPr lang="en-US" sz="1400" dirty="0"/>
              <a:t>- $3,242,300 for the replacement of the primary hot water boiler, upgrade of thermal lines, replacement of emergency generators, re-roofing the leisure center and replacing flooring in resident living areas.</a:t>
            </a:r>
            <a:r>
              <a:rPr lang="en-US" sz="1400" b="1" dirty="0"/>
              <a:t> </a:t>
            </a:r>
            <a:endParaRPr lang="en-US" sz="1400" dirty="0" smtClean="0"/>
          </a:p>
          <a:p>
            <a:r>
              <a:rPr lang="en-US" sz="1400" b="1" dirty="0" err="1"/>
              <a:t>Tacachale</a:t>
            </a:r>
            <a:r>
              <a:rPr lang="en-US" sz="1400" dirty="0"/>
              <a:t> - $2,819,249 for interior renovations, canteen building renovations, new fire hydrants, </a:t>
            </a:r>
            <a:r>
              <a:rPr lang="en-US" sz="1400" dirty="0" smtClean="0"/>
              <a:t>and sprinkler system renovations.</a:t>
            </a:r>
          </a:p>
          <a:p>
            <a:r>
              <a:rPr lang="en-US" sz="1400" b="1" dirty="0" smtClean="0"/>
              <a:t>Hodges </a:t>
            </a:r>
            <a:r>
              <a:rPr lang="en-US" sz="1400" b="1" dirty="0"/>
              <a:t>- Northeast </a:t>
            </a:r>
            <a:r>
              <a:rPr lang="en-US" sz="1400" b="1" dirty="0" smtClean="0"/>
              <a:t>Regional Office </a:t>
            </a:r>
            <a:r>
              <a:rPr lang="en-US" sz="1400" dirty="0"/>
              <a:t>- $123,900 for mold remediation, HVAC duct cleaning, ceiling </a:t>
            </a:r>
            <a:r>
              <a:rPr lang="en-US" sz="1400" dirty="0" smtClean="0"/>
              <a:t>repairs, and replacement </a:t>
            </a:r>
            <a:r>
              <a:rPr lang="en-US" sz="1400" dirty="0"/>
              <a:t>of lighting, windows, </a:t>
            </a:r>
            <a:r>
              <a:rPr lang="en-US" sz="1400" dirty="0" smtClean="0"/>
              <a:t>cabinets and countertops.</a:t>
            </a:r>
          </a:p>
          <a:p>
            <a:r>
              <a:rPr lang="en-US" sz="1400" b="1" dirty="0" err="1"/>
              <a:t>Suncoast</a:t>
            </a:r>
            <a:r>
              <a:rPr lang="en-US" sz="1400" b="1" dirty="0"/>
              <a:t> Regional Office </a:t>
            </a:r>
            <a:r>
              <a:rPr lang="en-US" sz="1400" dirty="0"/>
              <a:t>- $96,942 for </a:t>
            </a:r>
            <a:r>
              <a:rPr lang="en-US" sz="1400" dirty="0" smtClean="0"/>
              <a:t>lighting and wiring </a:t>
            </a:r>
            <a:r>
              <a:rPr lang="en-US" sz="1400" dirty="0"/>
              <a:t>replacement, parking lot </a:t>
            </a:r>
            <a:r>
              <a:rPr lang="en-US" sz="1400" dirty="0" smtClean="0"/>
              <a:t>repairs and resurfacing</a:t>
            </a:r>
            <a:r>
              <a:rPr lang="en-US" sz="1400" dirty="0"/>
              <a:t>, roof </a:t>
            </a:r>
            <a:r>
              <a:rPr lang="en-US" sz="1400" dirty="0" smtClean="0"/>
              <a:t>repairs, gutter replacement, and </a:t>
            </a:r>
            <a:r>
              <a:rPr lang="en-US" sz="1400" dirty="0"/>
              <a:t>door </a:t>
            </a:r>
            <a:r>
              <a:rPr lang="en-US" sz="1400" dirty="0" smtClean="0"/>
              <a:t>replacement.</a:t>
            </a:r>
          </a:p>
          <a:p>
            <a:r>
              <a:rPr lang="en-US" sz="1400" b="1" dirty="0" smtClean="0"/>
              <a:t>Hawkins </a:t>
            </a:r>
            <a:r>
              <a:rPr lang="en-US" sz="1400" b="1" dirty="0"/>
              <a:t>Park </a:t>
            </a:r>
            <a:r>
              <a:rPr lang="en-US" sz="1400" dirty="0"/>
              <a:t>- Northwest Region - $83,600 for the renovations of the bathhouse, repairs of walkways, and roof replacement on 3 pavilions.</a:t>
            </a:r>
          </a:p>
          <a:p>
            <a:endParaRPr lang="en-US" sz="1400" dirty="0"/>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5</a:t>
            </a:fld>
            <a:endParaRPr lang="en-US" dirty="0"/>
          </a:p>
        </p:txBody>
      </p:sp>
    </p:spTree>
    <p:extLst>
      <p:ext uri="{BB962C8B-B14F-4D97-AF65-F5344CB8AC3E}">
        <p14:creationId xmlns:p14="http://schemas.microsoft.com/office/powerpoint/2010/main" val="18205172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631" y="1417087"/>
            <a:ext cx="7248719" cy="349898"/>
          </a:xfrm>
        </p:spPr>
        <p:txBody>
          <a:bodyPr vert="horz" lIns="68580" tIns="34290" rIns="68580" bIns="34290" rtlCol="0" anchor="ctr">
            <a:noAutofit/>
          </a:bodyPr>
          <a:lstStyle/>
          <a:p>
            <a:pPr eaLnBrk="1" hangingPunct="1">
              <a:lnSpc>
                <a:spcPct val="90000"/>
              </a:lnSpc>
            </a:pPr>
            <a:r>
              <a:rPr lang="en-US" sz="2000" b="1" kern="1200" dirty="0">
                <a:solidFill>
                  <a:schemeClr val="tx1"/>
                </a:solidFill>
              </a:rPr>
              <a:t>Priority </a:t>
            </a:r>
            <a:r>
              <a:rPr lang="en-US" sz="2000" b="1" kern="1200" dirty="0" smtClean="0">
                <a:solidFill>
                  <a:schemeClr val="tx1"/>
                </a:solidFill>
              </a:rPr>
              <a:t>#</a:t>
            </a:r>
            <a:r>
              <a:rPr lang="en-US" sz="2000" b="1" kern="1200" dirty="0">
                <a:solidFill>
                  <a:schemeClr val="tx1"/>
                </a:solidFill>
              </a:rPr>
              <a:t>8 </a:t>
            </a:r>
            <a:r>
              <a:rPr lang="en-US" sz="2000" b="1" kern="1200" dirty="0" smtClean="0">
                <a:solidFill>
                  <a:schemeClr val="tx1"/>
                </a:solidFill>
              </a:rPr>
              <a:t>- Training </a:t>
            </a:r>
            <a:r>
              <a:rPr lang="en-US" sz="2000" b="1" kern="1200" dirty="0">
                <a:solidFill>
                  <a:schemeClr val="tx1"/>
                </a:solidFill>
              </a:rPr>
              <a:t>for Community Care Professionals</a:t>
            </a:r>
          </a:p>
        </p:txBody>
      </p:sp>
      <p:sp>
        <p:nvSpPr>
          <p:cNvPr id="3" name="Content Placeholder 2"/>
          <p:cNvSpPr>
            <a:spLocks noGrp="1"/>
          </p:cNvSpPr>
          <p:nvPr>
            <p:ph idx="1"/>
          </p:nvPr>
        </p:nvSpPr>
        <p:spPr>
          <a:xfrm>
            <a:off x="1266630" y="1969925"/>
            <a:ext cx="7248720" cy="3820886"/>
          </a:xfrm>
        </p:spPr>
        <p:txBody>
          <a:bodyPr>
            <a:noAutofit/>
          </a:bodyPr>
          <a:lstStyle/>
          <a:p>
            <a:r>
              <a:rPr lang="en-US" sz="1400" dirty="0"/>
              <a:t>Budget Requested:</a:t>
            </a:r>
          </a:p>
          <a:p>
            <a:pPr lvl="2"/>
            <a:r>
              <a:rPr lang="en-US" sz="1400" dirty="0" smtClean="0"/>
              <a:t>$</a:t>
            </a:r>
            <a:r>
              <a:rPr lang="en-US" sz="1400" dirty="0"/>
              <a:t>176,570  in General Revenue (non-recurring)</a:t>
            </a:r>
          </a:p>
          <a:p>
            <a:pPr lvl="2"/>
            <a:r>
              <a:rPr lang="en-US" sz="1400" u="sng" dirty="0"/>
              <a:t>$176,470  </a:t>
            </a:r>
            <a:r>
              <a:rPr lang="en-US" sz="1400" dirty="0"/>
              <a:t>in Operations and Maintenance Trust Funds (non-recurring)</a:t>
            </a:r>
          </a:p>
          <a:p>
            <a:pPr lvl="2"/>
            <a:r>
              <a:rPr lang="en-US" sz="1400" dirty="0"/>
              <a:t>$353,140  Total Request</a:t>
            </a:r>
          </a:p>
          <a:p>
            <a:r>
              <a:rPr lang="en-US" sz="1400" dirty="0" smtClean="0"/>
              <a:t>Requesting </a:t>
            </a:r>
            <a:r>
              <a:rPr lang="en-US" sz="1400" dirty="0"/>
              <a:t>non-recurring funding to develop curriculum and </a:t>
            </a:r>
            <a:r>
              <a:rPr lang="en-US" sz="1400" dirty="0" smtClean="0"/>
              <a:t>a certification </a:t>
            </a:r>
            <a:r>
              <a:rPr lang="en-US" sz="1400" dirty="0"/>
              <a:t>program that </a:t>
            </a:r>
            <a:r>
              <a:rPr lang="en-US" sz="1400" dirty="0" smtClean="0"/>
              <a:t>would be utilized statewide to train direct care staff who provide services under their various Medicaid waivers to safely and appropriately provide care to individuals with disabilities living in their community.</a:t>
            </a:r>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6</a:t>
            </a:fld>
            <a:endParaRPr lang="en-US" dirty="0"/>
          </a:p>
        </p:txBody>
      </p:sp>
    </p:spTree>
    <p:extLst>
      <p:ext uri="{BB962C8B-B14F-4D97-AF65-F5344CB8AC3E}">
        <p14:creationId xmlns:p14="http://schemas.microsoft.com/office/powerpoint/2010/main" val="404373390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9" y="1444864"/>
            <a:ext cx="7354831" cy="581612"/>
          </a:xfrm>
        </p:spPr>
        <p:txBody>
          <a:bodyPr vert="horz" lIns="68580" tIns="34290" rIns="68580" bIns="34290" rtlCol="0" anchor="ctr">
            <a:noAutofit/>
          </a:bodyPr>
          <a:lstStyle/>
          <a:p>
            <a:pPr eaLnBrk="1" hangingPunct="1">
              <a:lnSpc>
                <a:spcPct val="90000"/>
              </a:lnSpc>
            </a:pPr>
            <a:r>
              <a:rPr lang="en-US" sz="2000" b="1" kern="1200" dirty="0">
                <a:solidFill>
                  <a:schemeClr val="tx1"/>
                </a:solidFill>
              </a:rPr>
              <a:t>Priority </a:t>
            </a:r>
            <a:r>
              <a:rPr lang="en-US" sz="2000" b="1" kern="1200" dirty="0" smtClean="0">
                <a:solidFill>
                  <a:schemeClr val="tx1"/>
                </a:solidFill>
              </a:rPr>
              <a:t>#</a:t>
            </a:r>
            <a:r>
              <a:rPr lang="en-US" sz="2000" b="1" kern="1200" dirty="0">
                <a:solidFill>
                  <a:schemeClr val="tx1"/>
                </a:solidFill>
              </a:rPr>
              <a:t>9 - Realignment of Agency spending authority from Children and Families Data Centers</a:t>
            </a:r>
          </a:p>
        </p:txBody>
      </p:sp>
      <p:sp>
        <p:nvSpPr>
          <p:cNvPr id="3" name="Content Placeholder 2"/>
          <p:cNvSpPr>
            <a:spLocks noGrp="1"/>
          </p:cNvSpPr>
          <p:nvPr>
            <p:ph idx="1"/>
          </p:nvPr>
        </p:nvSpPr>
        <p:spPr>
          <a:xfrm>
            <a:off x="1273629" y="2298619"/>
            <a:ext cx="7354831" cy="3568781"/>
          </a:xfrm>
        </p:spPr>
        <p:txBody>
          <a:bodyPr>
            <a:noAutofit/>
          </a:bodyPr>
          <a:lstStyle/>
          <a:p>
            <a:r>
              <a:rPr lang="en-US" sz="1400" dirty="0"/>
              <a:t>Requesting the transfer of budget between the DCF Data Center category to APD expense and contracted services categories for </a:t>
            </a:r>
            <a:r>
              <a:rPr lang="en-US" sz="1400" dirty="0" smtClean="0"/>
              <a:t>services </a:t>
            </a:r>
            <a:r>
              <a:rPr lang="en-US" sz="1400" dirty="0"/>
              <a:t>and </a:t>
            </a:r>
            <a:r>
              <a:rPr lang="en-US" sz="1400" dirty="0" smtClean="0"/>
              <a:t>applications that are no longer being performed by DCF.</a:t>
            </a:r>
            <a:endParaRPr lang="en-US" sz="1400" dirty="0"/>
          </a:p>
          <a:p>
            <a:r>
              <a:rPr lang="en-US" sz="1400" dirty="0"/>
              <a:t>This issue has a zero impact to budget</a:t>
            </a:r>
            <a:r>
              <a:rPr lang="en-US" sz="1400" dirty="0" smtClean="0"/>
              <a:t>.</a:t>
            </a:r>
            <a:endParaRPr lang="en-US" sz="1400" dirty="0"/>
          </a:p>
          <a:p>
            <a:r>
              <a:rPr lang="en-US" sz="1400" dirty="0"/>
              <a:t>APD has transitioned Information Technology services and applications that were being administered by DCF since the agency was established such as;</a:t>
            </a:r>
          </a:p>
          <a:p>
            <a:pPr lvl="1"/>
            <a:r>
              <a:rPr lang="en-US" sz="1200" dirty="0"/>
              <a:t>Helpdesk,</a:t>
            </a:r>
          </a:p>
          <a:p>
            <a:pPr lvl="1"/>
            <a:r>
              <a:rPr lang="en-US" sz="1200" dirty="0"/>
              <a:t>Email,</a:t>
            </a:r>
          </a:p>
          <a:p>
            <a:pPr lvl="1"/>
            <a:r>
              <a:rPr lang="en-US" sz="1200" dirty="0"/>
              <a:t>Human Resource Training System (HRTS), </a:t>
            </a:r>
          </a:p>
          <a:p>
            <a:pPr lvl="1"/>
            <a:r>
              <a:rPr lang="en-US" sz="1200" dirty="0"/>
              <a:t>FLAIR Central Accounting Reconciliation System, </a:t>
            </a:r>
          </a:p>
          <a:p>
            <a:pPr lvl="1"/>
            <a:r>
              <a:rPr lang="en-US" sz="1200" dirty="0"/>
              <a:t>User Accounting (Collocated Journal Transfer) System, </a:t>
            </a:r>
          </a:p>
          <a:p>
            <a:pPr lvl="1"/>
            <a:r>
              <a:rPr lang="en-US" sz="1200" dirty="0"/>
              <a:t>Fee Maintenance System, </a:t>
            </a:r>
          </a:p>
          <a:p>
            <a:pPr lvl="1"/>
            <a:r>
              <a:rPr lang="en-US" sz="1200" dirty="0"/>
              <a:t>Supply Inventory Management System, </a:t>
            </a:r>
          </a:p>
          <a:p>
            <a:pPr lvl="1"/>
            <a:r>
              <a:rPr lang="en-US" sz="1200" dirty="0"/>
              <a:t>Information Delivery System Query, and </a:t>
            </a:r>
          </a:p>
          <a:p>
            <a:pPr lvl="1"/>
            <a:r>
              <a:rPr lang="en-US" sz="1200" dirty="0"/>
              <a:t>Regional Office networks services.</a:t>
            </a:r>
          </a:p>
          <a:p>
            <a:endParaRPr lang="en-US" sz="1400" dirty="0"/>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7</a:t>
            </a:fld>
            <a:endParaRPr lang="en-US" dirty="0"/>
          </a:p>
        </p:txBody>
      </p:sp>
    </p:spTree>
    <p:extLst>
      <p:ext uri="{BB962C8B-B14F-4D97-AF65-F5344CB8AC3E}">
        <p14:creationId xmlns:p14="http://schemas.microsoft.com/office/powerpoint/2010/main" val="295270859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890" y="1542838"/>
            <a:ext cx="6683765" cy="371672"/>
          </a:xfrm>
        </p:spPr>
        <p:txBody>
          <a:bodyPr vert="horz" lIns="68580" tIns="34290" rIns="68580" bIns="34290" rtlCol="0" anchor="ctr">
            <a:noAutofit/>
          </a:bodyPr>
          <a:lstStyle/>
          <a:p>
            <a:pPr eaLnBrk="1" hangingPunct="1">
              <a:lnSpc>
                <a:spcPct val="90000"/>
              </a:lnSpc>
            </a:pPr>
            <a:r>
              <a:rPr lang="en-US" sz="2000" b="1" kern="1200" dirty="0">
                <a:solidFill>
                  <a:schemeClr val="tx1"/>
                </a:solidFill>
              </a:rPr>
              <a:t>Priority </a:t>
            </a:r>
            <a:r>
              <a:rPr lang="en-US" sz="2000" b="1" kern="1200" dirty="0" smtClean="0">
                <a:solidFill>
                  <a:schemeClr val="tx1"/>
                </a:solidFill>
              </a:rPr>
              <a:t>#</a:t>
            </a:r>
            <a:r>
              <a:rPr lang="en-US" sz="2000" b="1" kern="1200" dirty="0">
                <a:solidFill>
                  <a:schemeClr val="tx1"/>
                </a:solidFill>
              </a:rPr>
              <a:t>10 - Establish Statewide Contract Monitors/Grant Managers</a:t>
            </a:r>
          </a:p>
        </p:txBody>
      </p:sp>
      <p:sp>
        <p:nvSpPr>
          <p:cNvPr id="3" name="Content Placeholder 2"/>
          <p:cNvSpPr>
            <a:spLocks noGrp="1"/>
          </p:cNvSpPr>
          <p:nvPr>
            <p:ph idx="1"/>
          </p:nvPr>
        </p:nvSpPr>
        <p:spPr>
          <a:xfrm>
            <a:off x="1272889" y="2194429"/>
            <a:ext cx="7355570" cy="3215771"/>
          </a:xfrm>
        </p:spPr>
        <p:txBody>
          <a:bodyPr>
            <a:normAutofit lnSpcReduction="10000"/>
          </a:bodyPr>
          <a:lstStyle/>
          <a:p>
            <a:r>
              <a:rPr lang="en-US" sz="1400" dirty="0"/>
              <a:t>Budget Requested:</a:t>
            </a:r>
          </a:p>
          <a:p>
            <a:pPr lvl="1">
              <a:buFont typeface="Arial" panose="020B0604020202020204" pitchFamily="34" charset="0"/>
              <a:buChar char="–"/>
            </a:pPr>
            <a:r>
              <a:rPr lang="en-US" sz="1400" dirty="0"/>
              <a:t>$</a:t>
            </a:r>
            <a:r>
              <a:rPr lang="en-US" sz="1400" dirty="0" smtClean="0"/>
              <a:t>109,715  </a:t>
            </a:r>
            <a:r>
              <a:rPr lang="en-US" sz="1400" dirty="0"/>
              <a:t>in General </a:t>
            </a:r>
            <a:r>
              <a:rPr lang="en-US" sz="1400" dirty="0" smtClean="0"/>
              <a:t>Revenue</a:t>
            </a:r>
            <a:endParaRPr lang="en-US" sz="1400" dirty="0"/>
          </a:p>
          <a:p>
            <a:pPr lvl="1">
              <a:buFont typeface="Arial" panose="020B0604020202020204" pitchFamily="34" charset="0"/>
              <a:buChar char="–"/>
            </a:pPr>
            <a:r>
              <a:rPr lang="en-US" sz="1400" u="sng" dirty="0" smtClean="0"/>
              <a:t>$ 67,208</a:t>
            </a:r>
            <a:r>
              <a:rPr lang="en-US" sz="1400" dirty="0" smtClean="0"/>
              <a:t>  </a:t>
            </a:r>
            <a:r>
              <a:rPr lang="en-US" sz="1400" dirty="0"/>
              <a:t>in Operations and Maintenance Trust </a:t>
            </a:r>
            <a:r>
              <a:rPr lang="en-US" sz="1400" dirty="0" smtClean="0"/>
              <a:t>Funds</a:t>
            </a:r>
            <a:endParaRPr lang="en-US" sz="1400" dirty="0"/>
          </a:p>
          <a:p>
            <a:pPr lvl="1">
              <a:buFont typeface="Arial" panose="020B0604020202020204" pitchFamily="34" charset="0"/>
              <a:buChar char="–"/>
            </a:pPr>
            <a:r>
              <a:rPr lang="en-US" sz="1400" dirty="0" smtClean="0"/>
              <a:t>$176,923  </a:t>
            </a:r>
            <a:r>
              <a:rPr lang="en-US" sz="1400" dirty="0"/>
              <a:t>Total </a:t>
            </a:r>
            <a:r>
              <a:rPr lang="en-US" sz="1400" dirty="0" smtClean="0"/>
              <a:t>Request</a:t>
            </a:r>
          </a:p>
          <a:p>
            <a:pPr marL="914400" lvl="2" indent="0">
              <a:buNone/>
            </a:pPr>
            <a:endParaRPr lang="en-US" sz="1400" dirty="0"/>
          </a:p>
          <a:p>
            <a:r>
              <a:rPr lang="en-US" sz="1400" dirty="0"/>
              <a:t>Requesting authority to hire 3  Other Personal Services (OPS) positions: </a:t>
            </a:r>
          </a:p>
          <a:p>
            <a:pPr lvl="1">
              <a:buFont typeface="Arial" panose="020B0604020202020204" pitchFamily="34" charset="0"/>
              <a:buChar char="–"/>
            </a:pPr>
            <a:r>
              <a:rPr lang="en-US" sz="1400" dirty="0"/>
              <a:t>2 Contract Monitors to ensure that contractual services have been rendered in accordance with contract terms</a:t>
            </a:r>
          </a:p>
          <a:p>
            <a:pPr lvl="1"/>
            <a:r>
              <a:rPr lang="en-US" sz="1400" dirty="0"/>
              <a:t>1 dedicated Grant Manager </a:t>
            </a:r>
            <a:r>
              <a:rPr lang="en-US" sz="1400" dirty="0" smtClean="0"/>
              <a:t>to establish </a:t>
            </a:r>
            <a:r>
              <a:rPr lang="en-US" sz="1400" dirty="0"/>
              <a:t>and implement a grants management and grants administration process statewide. </a:t>
            </a:r>
          </a:p>
          <a:p>
            <a:pPr lvl="1"/>
            <a:endParaRPr lang="en-US" sz="1400" dirty="0"/>
          </a:p>
          <a:p>
            <a:r>
              <a:rPr lang="en-US" sz="1400" dirty="0"/>
              <a:t>This request will provide the agency the ability to meet </a:t>
            </a:r>
            <a:r>
              <a:rPr lang="en-US" sz="1400" dirty="0" smtClean="0"/>
              <a:t>it’s </a:t>
            </a:r>
            <a:r>
              <a:rPr lang="en-US" sz="1400" dirty="0"/>
              <a:t>statutory and regulatory mandates regarding contract monitoring and grant management.</a:t>
            </a:r>
          </a:p>
          <a:p>
            <a:endParaRPr lang="en-US" sz="1400" dirty="0"/>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8</a:t>
            </a:fld>
            <a:endParaRPr lang="en-US" dirty="0"/>
          </a:p>
        </p:txBody>
      </p:sp>
    </p:spTree>
    <p:extLst>
      <p:ext uri="{BB962C8B-B14F-4D97-AF65-F5344CB8AC3E}">
        <p14:creationId xmlns:p14="http://schemas.microsoft.com/office/powerpoint/2010/main" val="235752431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620" y="1424085"/>
            <a:ext cx="7326839" cy="405881"/>
          </a:xfrm>
        </p:spPr>
        <p:txBody>
          <a:bodyPr vert="horz" lIns="68580" tIns="34290" rIns="68580" bIns="34290" rtlCol="0" anchor="ctr">
            <a:noAutofit/>
          </a:bodyPr>
          <a:lstStyle/>
          <a:p>
            <a:pPr eaLnBrk="1" hangingPunct="1">
              <a:lnSpc>
                <a:spcPct val="90000"/>
              </a:lnSpc>
            </a:pPr>
            <a:r>
              <a:rPr lang="en-US" sz="2000" b="1" kern="1200" dirty="0" smtClean="0">
                <a:solidFill>
                  <a:schemeClr val="tx1"/>
                </a:solidFill>
              </a:rPr>
              <a:t>Priorities #</a:t>
            </a:r>
            <a:r>
              <a:rPr lang="en-US" sz="2000" b="1" kern="1200" dirty="0">
                <a:solidFill>
                  <a:schemeClr val="tx1"/>
                </a:solidFill>
              </a:rPr>
              <a:t>11 thru 14 – Technical Issues</a:t>
            </a:r>
          </a:p>
        </p:txBody>
      </p:sp>
      <p:sp>
        <p:nvSpPr>
          <p:cNvPr id="3" name="Content Placeholder 2"/>
          <p:cNvSpPr>
            <a:spLocks noGrp="1"/>
          </p:cNvSpPr>
          <p:nvPr>
            <p:ph idx="1"/>
          </p:nvPr>
        </p:nvSpPr>
        <p:spPr>
          <a:xfrm>
            <a:off x="1301620" y="2004915"/>
            <a:ext cx="7326839" cy="3285752"/>
          </a:xfrm>
        </p:spPr>
        <p:txBody>
          <a:bodyPr>
            <a:normAutofit/>
          </a:bodyPr>
          <a:lstStyle/>
          <a:p>
            <a:r>
              <a:rPr lang="en-US" sz="1400" dirty="0"/>
              <a:t>Administrative Budget Realignment - Technical Issues-realigning positions and budget between entities.  Zero impact to budget</a:t>
            </a:r>
            <a:r>
              <a:rPr lang="en-US" sz="1400" dirty="0" smtClean="0"/>
              <a:t>.</a:t>
            </a:r>
          </a:p>
          <a:p>
            <a:pPr marL="0" indent="0">
              <a:buNone/>
            </a:pPr>
            <a:endParaRPr lang="en-US" sz="1400" dirty="0"/>
          </a:p>
          <a:p>
            <a:r>
              <a:rPr lang="en-US" sz="1400" dirty="0"/>
              <a:t>Transfer $2,081,333 from the Agency for Health Care Administration for the transfer of individuals from Intermediate Care Facilities to the Home and Community Based Services Medicaid waiver</a:t>
            </a:r>
            <a:r>
              <a:rPr lang="en-US" sz="1400" dirty="0" smtClean="0"/>
              <a:t>.</a:t>
            </a:r>
          </a:p>
          <a:p>
            <a:pPr marL="0" indent="0">
              <a:buNone/>
            </a:pPr>
            <a:endParaRPr lang="en-US" sz="1400" dirty="0"/>
          </a:p>
          <a:p>
            <a:r>
              <a:rPr lang="en-US" sz="1400" dirty="0"/>
              <a:t>Fund Shift for Risk Management - Requesting $354,438 in General Revenue in exchange for Trust Fund authority for risk management assessments to the DD Centers for Landmark and </a:t>
            </a:r>
            <a:r>
              <a:rPr lang="en-US" sz="1400" dirty="0" err="1"/>
              <a:t>Gulfcoast</a:t>
            </a:r>
            <a:r>
              <a:rPr lang="en-US" sz="1400" dirty="0"/>
              <a:t> billings. These facilities are closed and no Medicaid earnings can be claimed</a:t>
            </a:r>
            <a:r>
              <a:rPr lang="en-US" sz="1400" dirty="0" smtClean="0"/>
              <a:t>.</a:t>
            </a:r>
          </a:p>
          <a:p>
            <a:pPr marL="0" indent="0">
              <a:buNone/>
            </a:pPr>
            <a:endParaRPr lang="en-US" sz="1400" dirty="0"/>
          </a:p>
          <a:p>
            <a:r>
              <a:rPr lang="en-US" sz="1400" dirty="0"/>
              <a:t>Reduce ($577,751) in Federal Grants Trust Fund authority for unfunded budget.</a:t>
            </a:r>
          </a:p>
        </p:txBody>
      </p:sp>
      <p:sp>
        <p:nvSpPr>
          <p:cNvPr id="4" name="Slide Number Placeholder 3"/>
          <p:cNvSpPr>
            <a:spLocks noGrp="1"/>
          </p:cNvSpPr>
          <p:nvPr>
            <p:ph type="sldNum" sz="quarter" idx="10"/>
          </p:nvPr>
        </p:nvSpPr>
        <p:spPr/>
        <p:txBody>
          <a:bodyPr/>
          <a:lstStyle/>
          <a:p>
            <a:pPr>
              <a:defRPr/>
            </a:pPr>
            <a:fld id="{7C94E0A2-DA08-45E1-A980-A017256E4619}" type="slidenum">
              <a:rPr lang="en-US" smtClean="0"/>
              <a:pPr>
                <a:defRPr/>
              </a:pPr>
              <a:t>9</a:t>
            </a:fld>
            <a:endParaRPr lang="en-US" dirty="0"/>
          </a:p>
        </p:txBody>
      </p:sp>
    </p:spTree>
    <p:extLst>
      <p:ext uri="{BB962C8B-B14F-4D97-AF65-F5344CB8AC3E}">
        <p14:creationId xmlns:p14="http://schemas.microsoft.com/office/powerpoint/2010/main" val="2333280144"/>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ditor0 xmlns="a2d54127-94d3-46e3-85d2-8a74a7b52708" xsi:nil="true"/>
    <Author0 xmlns="a2d54127-94d3-46e3-85d2-8a74a7b527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DBA6C044F1644F9FC9D95A995290D2" ma:contentTypeVersion="3" ma:contentTypeDescription="Create a new document." ma:contentTypeScope="" ma:versionID="a61c3347d8be8165639548e12688321a">
  <xsd:schema xmlns:xsd="http://www.w3.org/2001/XMLSchema" xmlns:xs="http://www.w3.org/2001/XMLSchema" xmlns:p="http://schemas.microsoft.com/office/2006/metadata/properties" xmlns:ns2="a2d54127-94d3-46e3-85d2-8a74a7b52708" xmlns:ns3="dea3142d-1480-4446-a244-2f6b78654064" targetNamespace="http://schemas.microsoft.com/office/2006/metadata/properties" ma:root="true" ma:fieldsID="5057c73c0886f2da6042b30124883a1f" ns2:_="" ns3:_="">
    <xsd:import namespace="a2d54127-94d3-46e3-85d2-8a74a7b52708"/>
    <xsd:import namespace="dea3142d-1480-4446-a244-2f6b78654064"/>
    <xsd:element name="properties">
      <xsd:complexType>
        <xsd:sequence>
          <xsd:element name="documentManagement">
            <xsd:complexType>
              <xsd:all>
                <xsd:element ref="ns2:Editor0" minOccurs="0"/>
                <xsd:element ref="ns2:Author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4127-94d3-46e3-85d2-8a74a7b52708" elementFormDefault="qualified">
    <xsd:import namespace="http://schemas.microsoft.com/office/2006/documentManagement/types"/>
    <xsd:import namespace="http://schemas.microsoft.com/office/infopath/2007/PartnerControls"/>
    <xsd:element name="Editor0" ma:index="8" nillable="true" ma:displayName="Editor" ma:internalName="Editor0">
      <xsd:simpleType>
        <xsd:restriction base="dms:Text">
          <xsd:maxLength value="255"/>
        </xsd:restriction>
      </xsd:simpleType>
    </xsd:element>
    <xsd:element name="Author0" ma:index="9" nillable="true" ma:displayName="Author" ma:internalName="Author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3142d-1480-4446-a244-2f6b786540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58CC73-432C-446E-8B51-BB0B67DF71C9}">
  <ds:schemaRefs>
    <ds:schemaRef ds:uri="http://schemas.microsoft.com/office/2006/documentManagement/types"/>
    <ds:schemaRef ds:uri="http://purl.org/dc/elements/1.1/"/>
    <ds:schemaRef ds:uri="a2d54127-94d3-46e3-85d2-8a74a7b52708"/>
    <ds:schemaRef ds:uri="http://purl.org/dc/dcmitype/"/>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dea3142d-1480-4446-a244-2f6b78654064"/>
  </ds:schemaRefs>
</ds:datastoreItem>
</file>

<file path=customXml/itemProps2.xml><?xml version="1.0" encoding="utf-8"?>
<ds:datastoreItem xmlns:ds="http://schemas.openxmlformats.org/officeDocument/2006/customXml" ds:itemID="{CDDEF0C4-AA82-4266-82C9-A35F0357B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4127-94d3-46e3-85d2-8a74a7b52708"/>
    <ds:schemaRef ds:uri="dea3142d-1480-4446-a244-2f6b78654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AE7444-3419-47CD-8B80-7EAFCDBE2C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7071</TotalTime>
  <Words>1428</Words>
  <Application>Microsoft Office PowerPoint</Application>
  <PresentationFormat>On-screen Show (4:3)</PresentationFormat>
  <Paragraphs>123</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1_Default Design</vt:lpstr>
      <vt:lpstr>Agency for Persons with Disabilities</vt:lpstr>
      <vt:lpstr>Base Budget</vt:lpstr>
      <vt:lpstr>LBR Request for Fiscal Year 2014-15 </vt:lpstr>
      <vt:lpstr>Priority #2 through 6 - The Agency is Requesting Funding for Positions to Support it’s Ability to Perform Critical Mission Functions</vt:lpstr>
      <vt:lpstr>Priority #7- Fixed Capital Projects</vt:lpstr>
      <vt:lpstr>Priority #8 - Training for Community Care Professionals</vt:lpstr>
      <vt:lpstr>Priority #9 - Realignment of Agency spending authority from Children and Families Data Centers</vt:lpstr>
      <vt:lpstr>Priority #10 - Establish Statewide Contract Monitors/Grant Managers</vt:lpstr>
      <vt:lpstr>Priorities #11 thru 14 – Technical Issues</vt:lpstr>
      <vt:lpstr>Schedule VIIIB – Agency Reductions</vt:lpstr>
      <vt:lpstr>Schedule VIIIC – Funding Reprioritizations</vt:lpstr>
    </vt:vector>
  </TitlesOfParts>
  <Company>Agency for Persons with Disabilities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robertl</dc:creator>
  <cp:lastModifiedBy>Sharon Bradford</cp:lastModifiedBy>
  <cp:revision>180</cp:revision>
  <cp:lastPrinted>2013-10-30T14:44:54Z</cp:lastPrinted>
  <dcterms:created xsi:type="dcterms:W3CDTF">2013-06-04T13:04:26Z</dcterms:created>
  <dcterms:modified xsi:type="dcterms:W3CDTF">2013-10-30T15:47:26Z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0x0101004BDBA6C044F1644F9FC9D95A995290D2</vt:lpwstr>
  </property>
</Properties>
</file>